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85" r:id="rId5"/>
    <p:sldId id="286" r:id="rId6"/>
    <p:sldId id="287" r:id="rId7"/>
    <p:sldId id="288" r:id="rId8"/>
    <p:sldId id="261" r:id="rId9"/>
    <p:sldId id="262" r:id="rId10"/>
    <p:sldId id="263" r:id="rId11"/>
    <p:sldId id="264" r:id="rId12"/>
    <p:sldId id="265" r:id="rId13"/>
    <p:sldId id="289" r:id="rId14"/>
    <p:sldId id="290" r:id="rId15"/>
    <p:sldId id="291" r:id="rId16"/>
    <p:sldId id="292" r:id="rId17"/>
    <p:sldId id="293" r:id="rId18"/>
    <p:sldId id="267" r:id="rId19"/>
    <p:sldId id="268" r:id="rId20"/>
    <p:sldId id="269" r:id="rId21"/>
    <p:sldId id="270" r:id="rId22"/>
    <p:sldId id="271" r:id="rId23"/>
    <p:sldId id="294" r:id="rId24"/>
    <p:sldId id="295" r:id="rId25"/>
    <p:sldId id="296" r:id="rId26"/>
    <p:sldId id="297" r:id="rId27"/>
    <p:sldId id="298" r:id="rId28"/>
    <p:sldId id="274" r:id="rId29"/>
    <p:sldId id="275" r:id="rId30"/>
    <p:sldId id="299" r:id="rId31"/>
    <p:sldId id="277" r:id="rId32"/>
    <p:sldId id="278" r:id="rId33"/>
    <p:sldId id="300" r:id="rId34"/>
    <p:sldId id="301" r:id="rId35"/>
    <p:sldId id="302" r:id="rId36"/>
    <p:sldId id="303" r:id="rId37"/>
    <p:sldId id="282" r:id="rId38"/>
    <p:sldId id="283" r:id="rId39"/>
    <p:sldId id="284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28" r:id="rId48"/>
    <p:sldId id="329" r:id="rId49"/>
    <p:sldId id="330" r:id="rId50"/>
    <p:sldId id="331" r:id="rId51"/>
    <p:sldId id="332" r:id="rId52"/>
    <p:sldId id="334" r:id="rId53"/>
    <p:sldId id="336" r:id="rId54"/>
    <p:sldId id="335" r:id="rId55"/>
    <p:sldId id="337" r:id="rId56"/>
    <p:sldId id="339" r:id="rId57"/>
    <p:sldId id="338" r:id="rId58"/>
    <p:sldId id="333" r:id="rId59"/>
    <p:sldId id="340" r:id="rId60"/>
    <p:sldId id="342" r:id="rId61"/>
    <p:sldId id="343" r:id="rId62"/>
    <p:sldId id="346" r:id="rId63"/>
    <p:sldId id="347" r:id="rId64"/>
    <p:sldId id="349" r:id="rId65"/>
    <p:sldId id="348" r:id="rId66"/>
    <p:sldId id="350" r:id="rId67"/>
    <p:sldId id="351" r:id="rId68"/>
    <p:sldId id="352" r:id="rId69"/>
    <p:sldId id="353" r:id="rId70"/>
    <p:sldId id="355" r:id="rId71"/>
    <p:sldId id="354" r:id="rId72"/>
    <p:sldId id="359" r:id="rId73"/>
    <p:sldId id="356" r:id="rId74"/>
    <p:sldId id="358" r:id="rId75"/>
    <p:sldId id="361" r:id="rId76"/>
    <p:sldId id="357" r:id="rId77"/>
    <p:sldId id="365" r:id="rId78"/>
    <p:sldId id="364" r:id="rId79"/>
    <p:sldId id="366" r:id="rId80"/>
    <p:sldId id="367" r:id="rId81"/>
    <p:sldId id="368" r:id="rId82"/>
    <p:sldId id="369" r:id="rId83"/>
    <p:sldId id="370" r:id="rId84"/>
    <p:sldId id="372" r:id="rId85"/>
    <p:sldId id="373" r:id="rId86"/>
    <p:sldId id="374" r:id="rId87"/>
    <p:sldId id="375" r:id="rId88"/>
    <p:sldId id="378" r:id="rId89"/>
    <p:sldId id="376" r:id="rId90"/>
    <p:sldId id="377" r:id="rId91"/>
  </p:sldIdLst>
  <p:sldSz cx="9253538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798" y="-990"/>
      </p:cViewPr>
      <p:guideLst>
        <p:guide orient="horz" pos="2160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 hasCustomPrompt="1"/>
          </p:nvPr>
        </p:nvSpPr>
        <p:spPr>
          <a:xfrm>
            <a:off x="2313385" y="3124200"/>
            <a:ext cx="6246138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 hasCustomPrompt="1"/>
          </p:nvPr>
        </p:nvSpPr>
        <p:spPr>
          <a:xfrm>
            <a:off x="2313385" y="5003322"/>
            <a:ext cx="6246138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871327" y="1171815"/>
            <a:ext cx="2286000" cy="385564"/>
          </a:xfrm>
        </p:spPr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183957" y="4179369"/>
            <a:ext cx="3657600" cy="388649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5564" y="0"/>
            <a:ext cx="616903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9646" y="0"/>
            <a:ext cx="105918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1002466" y="0"/>
            <a:ext cx="184051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54992" y="0"/>
            <a:ext cx="23303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761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2535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64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47324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79579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22303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33805" y="0"/>
            <a:ext cx="77113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16902" y="3429000"/>
            <a:ext cx="1310918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25320" y="4866752"/>
            <a:ext cx="649108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104150" y="5500632"/>
            <a:ext cx="138803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84144" y="5788152"/>
            <a:ext cx="277606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27820" y="4495800"/>
            <a:ext cx="370142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41423" y="4928702"/>
            <a:ext cx="616903" cy="517524"/>
          </a:xfrm>
        </p:spPr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708815" y="274640"/>
            <a:ext cx="1696482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62677" y="274639"/>
            <a:ext cx="6091913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 hasCustomPrompt="1"/>
          </p:nvPr>
        </p:nvSpPr>
        <p:spPr>
          <a:xfrm>
            <a:off x="462677" y="1600200"/>
            <a:ext cx="7557056" cy="4873752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313385" y="2895600"/>
            <a:ext cx="6246138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2313385" y="5010150"/>
            <a:ext cx="6246138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869946" y="1168150"/>
            <a:ext cx="2286000" cy="385564"/>
          </a:xfrm>
        </p:spPr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184146" y="4176508"/>
            <a:ext cx="3657600" cy="388649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5564" y="0"/>
            <a:ext cx="616903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9646" y="0"/>
            <a:ext cx="105918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1002466" y="0"/>
            <a:ext cx="184051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54992" y="0"/>
            <a:ext cx="23303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761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2535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64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47324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79579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33805" y="0"/>
            <a:ext cx="77113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16902" y="3429000"/>
            <a:ext cx="1310918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40573" y="4866752"/>
            <a:ext cx="649108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104150" y="5500632"/>
            <a:ext cx="138803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84144" y="5791200"/>
            <a:ext cx="277606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901549" y="4479888"/>
            <a:ext cx="370142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20693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56675" y="4928702"/>
            <a:ext cx="616903" cy="517524"/>
          </a:xfrm>
        </p:spPr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 hasCustomPrompt="1"/>
          </p:nvPr>
        </p:nvSpPr>
        <p:spPr>
          <a:xfrm>
            <a:off x="462677" y="1600200"/>
            <a:ext cx="3701415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 hasCustomPrompt="1"/>
          </p:nvPr>
        </p:nvSpPr>
        <p:spPr>
          <a:xfrm>
            <a:off x="4321402" y="1600200"/>
            <a:ext cx="3701415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62677" y="273050"/>
            <a:ext cx="7634169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 hasCustomPrompt="1"/>
          </p:nvPr>
        </p:nvSpPr>
        <p:spPr>
          <a:xfrm>
            <a:off x="462677" y="2362200"/>
            <a:ext cx="3701415" cy="38862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 hasCustomPrompt="1"/>
          </p:nvPr>
        </p:nvSpPr>
        <p:spPr>
          <a:xfrm>
            <a:off x="4424348" y="2362200"/>
            <a:ext cx="3701415" cy="38862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 hasCustomPrompt="1"/>
          </p:nvPr>
        </p:nvSpPr>
        <p:spPr>
          <a:xfrm>
            <a:off x="462677" y="1569720"/>
            <a:ext cx="3701415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 hasCustomPrompt="1"/>
          </p:nvPr>
        </p:nvSpPr>
        <p:spPr>
          <a:xfrm>
            <a:off x="4395431" y="1569720"/>
            <a:ext cx="3701415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867974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 rot="5400000">
            <a:off x="3450033" y="3197662"/>
            <a:ext cx="6309360" cy="462677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 hasCustomPrompt="1"/>
          </p:nvPr>
        </p:nvSpPr>
        <p:spPr>
          <a:xfrm>
            <a:off x="6893886" y="274320"/>
            <a:ext cx="1545341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323251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26647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9099312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945087" y="0"/>
            <a:ext cx="308451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9022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254156" y="5715000"/>
            <a:ext cx="555212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 hasCustomPrompt="1"/>
          </p:nvPr>
        </p:nvSpPr>
        <p:spPr>
          <a:xfrm>
            <a:off x="308451" y="274320"/>
            <a:ext cx="5706348" cy="6327648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867974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254156" y="5715000"/>
            <a:ext cx="555212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 rot="5400000">
            <a:off x="3428056" y="3197662"/>
            <a:ext cx="6309360" cy="462677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246138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6846847" y="264795"/>
            <a:ext cx="1542256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9099312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945087" y="0"/>
            <a:ext cx="308451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9022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323251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26647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867974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62677" y="1600200"/>
            <a:ext cx="7557056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692486" y="1079551"/>
            <a:ext cx="2011680" cy="388649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859767-33E5-4E1B-B912-909AABCFF010}" type="datetimeFigureOut">
              <a:rPr lang="th-TH" smtClean="0"/>
              <a:t>15/10/64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7093092" y="3735049"/>
            <a:ext cx="3200400" cy="370142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711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9099312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945087" y="0"/>
            <a:ext cx="308451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9022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254156" y="5715000"/>
            <a:ext cx="555212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226395" y="5734050"/>
            <a:ext cx="616903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47FFE8-EF4E-464E-8B84-8DA4C2FA399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ts.go.th/main.php?filename=Hom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hai.tourismthailand.org/hom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athaiguid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urism.go.th/2010/th/home/index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aihotels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th.wikipedia.org/wiki/%E0%B8%84%E0%B8%A3%E0%B8%B4%E0%B8%AA%E0%B8%95%E0%B9%8C%E0%B8%A8%E0%B8%B1%E0%B8%81%E0%B8%A3%E0%B8%B2%E0%B8%8A" TargetMode="External"/><Relationship Id="rId2" Type="http://schemas.openxmlformats.org/officeDocument/2006/relationships/hyperlink" Target="https://th.wikipedia.org/wiki/%E0%B8%9E%E0%B8%88%E0%B8%99%E0%B8%B2%E0%B8%99%E0%B8%B8%E0%B8%81%E0%B8%A3%E0%B8%A1_%E0%B8%89%E0%B8%9A%E0%B8%B1%E0%B8%9A%E0%B8%A3%E0%B8%B2%E0%B8%8A%E0%B8%9A%E0%B8%B1%E0%B8%93%E0%B8%91%E0%B8%B4%E0%B8%95%E0%B8%A2%E0%B8%AA%E0%B8%96%E0%B8%B2%E0%B8%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.wikipedia.org/wiki/%E0%B8%A0%E0%B8%B2%E0%B8%A9%E0%B8%B2%E0%B8%A5%E0%B8%B0%E0%B8%95%E0%B8%B4%E0%B8%99" TargetMode="External"/><Relationship Id="rId5" Type="http://schemas.openxmlformats.org/officeDocument/2006/relationships/hyperlink" Target="https://th.wikipedia.org/w/index.php?title=%E0%B9%80%E0%B8%94%E0%B8%99%E0%B8%99%E0%B8%B4%E0%B8%AA_%E0%B9%80%E0%B8%AD%E0%B8%A5_%E0%B8%9F%E0%B8%AD%E0%B8%AA%E0%B9%80%E0%B8%95%E0%B8%AD%E0%B8%A3%E0%B9%8C&amp;action=edit&amp;redlink=1" TargetMode="External"/><Relationship Id="rId4" Type="http://schemas.openxmlformats.org/officeDocument/2006/relationships/hyperlink" Target="https://th.wikipedia.org/wiki/%E0%B8%9C%E0%B8%B9%E0%B9%89%E0%B8%9A%E0%B8%A3%E0%B8%B4%E0%B9%82%E0%B8%A0%E0%B8%84" TargetMode="Externa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hyperlink" Target="https://th.wikipedia.org/wiki/%E0%B8%84.%E0%B8%A8._1765" TargetMode="External"/><Relationship Id="rId3" Type="http://schemas.openxmlformats.org/officeDocument/2006/relationships/hyperlink" Target="https://th.wikipedia.org/wiki/%E0%B8%84%E0%B8%A3%E0%B8%B4%E0%B8%AA%E0%B8%95%E0%B9%8C%E0%B8%A8%E0%B8%95%E0%B8%A7%E0%B8%A3%E0%B8%A3%E0%B8%A9%E0%B8%97%E0%B8%B5%E0%B9%88_16" TargetMode="External"/><Relationship Id="rId7" Type="http://schemas.openxmlformats.org/officeDocument/2006/relationships/hyperlink" Target="https://th.wikipedia.org/wiki/%E0%B8%A7%E0%B8%B4%E0%B8%81%E0%B8%B4%E0%B8%9E%E0%B8%B5%E0%B9%80%E0%B8%94%E0%B8%B5%E0%B8%A2:%E0%B8%95%E0%B9%89%E0%B8%AD%E0%B8%87%E0%B8%81%E0%B8%B2%E0%B8%A3%E0%B8%AD%E0%B9%89%E0%B8%B2%E0%B8%87%E0%B8%AD%E0%B8%B4%E0%B8%87" TargetMode="External"/><Relationship Id="rId2" Type="http://schemas.openxmlformats.org/officeDocument/2006/relationships/hyperlink" Target="https://th.wikipedia.org/wiki/%E0%B8%A0%E0%B8%B2%E0%B8%A9%E0%B8%B2%E0%B8%9D%E0%B8%A3%E0%B8%B1%E0%B9%88%E0%B8%87%E0%B9%80%E0%B8%A8%E0%B8%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.wikipedia.org/wiki/%E0%B8%9B%E0%B8%A3%E0%B8%B0%E0%B9%80%E0%B8%97%E0%B8%A8%E0%B8%AA%E0%B9%80%E0%B8%9B%E0%B8%99" TargetMode="External"/><Relationship Id="rId11" Type="http://schemas.openxmlformats.org/officeDocument/2006/relationships/hyperlink" Target="https://th.wikipedia.org/w/index.php?title=%E0%B8%9A%E0%B8%B4%E0%B8%94%E0%B8%B2%E0%B9%81%E0%B8%AB%E0%B9%88%E0%B8%87%E0%B8%81%E0%B8%B2%E0%B8%A3%E0%B8%84%E0%B8%A3%E0%B8%B1%E0%B8%A7&amp;action=edit&amp;redlink=1" TargetMode="External"/><Relationship Id="rId5" Type="http://schemas.openxmlformats.org/officeDocument/2006/relationships/hyperlink" Target="https://th.wikipedia.org/wiki/%E0%B8%A1%E0%B8%B2%E0%B8%94%E0%B8%A3%E0%B8%B4%E0%B8%94" TargetMode="External"/><Relationship Id="rId10" Type="http://schemas.openxmlformats.org/officeDocument/2006/relationships/hyperlink" Target="https://th.wikipedia.org/wiki/%E0%B8%A3%E0%B9%89%E0%B8%B2%E0%B8%99%E0%B8%AD%E0%B8%B2%E0%B8%AB%E0%B8%B2%E0%B8%A3" TargetMode="External"/><Relationship Id="rId4" Type="http://schemas.openxmlformats.org/officeDocument/2006/relationships/hyperlink" Target="https://th.wikipedia.org/wiki/%E0%B8%9A%E0%B8%B1%E0%B8%99%E0%B8%97%E0%B8%B6%E0%B8%81%E0%B8%AA%E0%B8%96%E0%B8%B4%E0%B8%95%E0%B8%B4%E0%B9%82%E0%B8%A5%E0%B8%81%E0%B8%81%E0%B8%B4%E0%B8%99%E0%B9%80%E0%B8%99%E0%B8%AA%E0%B8%AA%E0%B9%8C" TargetMode="External"/><Relationship Id="rId9" Type="http://schemas.openxmlformats.org/officeDocument/2006/relationships/hyperlink" Target="https://th.wikipedia.org/wiki/%E0%B8%81%E0%B8%B2%E0%B8%A3%E0%B8%9B%E0%B8%8F%E0%B8%B4%E0%B8%A7%E0%B8%B1%E0%B8%95%E0%B8%B4%E0%B8%9D%E0%B8%A3%E0%B8%B1%E0%B9%88%E0%B8%87%E0%B9%80%E0%B8%A8%E0%B8%AA" TargetMode="Externa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hyperlink" Target="https://th.wikipedia.org/wiki/%E0%B9%82%E0%B8%A3%E0%B8%87%E0%B9%81%E0%B8%A3%E0%B8%A1%E0%B9%82%E0%B8%AD%E0%B9%80%E0%B8%A3%E0%B8%B5%E0%B8%A2%E0%B8%99%E0%B9%80%E0%B8%95%E0%B9%87%E0%B8%A5" TargetMode="External"/><Relationship Id="rId13" Type="http://schemas.openxmlformats.org/officeDocument/2006/relationships/hyperlink" Target="https://th.wikipedia.org/wiki/%E0%B8%9E%E0%B8%A3%E0%B8%B0%E0%B8%9A%E0%B8%B2%E0%B8%97%E0%B8%AA%E0%B8%A1%E0%B9%80%E0%B8%94%E0%B9%87%E0%B8%88%E0%B8%9E%E0%B8%A3%E0%B8%B0%E0%B8%A1%E0%B8%87%E0%B8%81%E0%B8%B8%E0%B8%8E%E0%B9%80%E0%B8%81%E0%B8%A5%E0%B9%89%E0%B8%B2%E0%B9%80%E0%B8%88%E0%B9%89%E0%B8%B2%E0%B8%AD%E0%B8%A2%E0%B8%B9%E0%B9%88%E0%B8%AB%E0%B8%B1%E0%B8%A7" TargetMode="External"/><Relationship Id="rId18" Type="http://schemas.openxmlformats.org/officeDocument/2006/relationships/hyperlink" Target="https://th.wikipedia.org/wiki/%E0%B8%A7%E0%B8%B1%E0%B8%87%E0%B8%9E%E0%B8%8D%E0%B8%B2%E0%B9%84%E0%B8%97" TargetMode="External"/><Relationship Id="rId3" Type="http://schemas.openxmlformats.org/officeDocument/2006/relationships/hyperlink" Target="https://th.wikipedia.org/wiki/%E0%B9%82%E0%B8%AE%E0%B9%80%E0%B8%95%E0%B9%87%E0%B8%A5" TargetMode="External"/><Relationship Id="rId21" Type="http://schemas.openxmlformats.org/officeDocument/2006/relationships/hyperlink" Target="https://th.wikipedia.org/wiki/%E0%B9%82%E0%B8%A3%E0%B8%87%E0%B8%9E%E0%B8%A2%E0%B8%B2%E0%B8%9A%E0%B8%B2%E0%B8%A5%E0%B8%9E%E0%B8%A3%E0%B8%B0%E0%B8%A1%E0%B8%87%E0%B8%81%E0%B8%B8%E0%B8%8E%E0%B9%80%E0%B8%81%E0%B8%A5%E0%B9%89%E0%B8%B2" TargetMode="External"/><Relationship Id="rId7" Type="http://schemas.openxmlformats.org/officeDocument/2006/relationships/hyperlink" Target="https://th.wikipedia.org/wiki/%E0%B9%82%E0%B8%A3%E0%B8%87%E0%B9%81%E0%B8%A3%E0%B8%A1" TargetMode="External"/><Relationship Id="rId12" Type="http://schemas.openxmlformats.org/officeDocument/2006/relationships/hyperlink" Target="https://th.wikipedia.org/wiki/%E0%B8%9E.%E0%B8%A8._2465" TargetMode="External"/><Relationship Id="rId17" Type="http://schemas.openxmlformats.org/officeDocument/2006/relationships/hyperlink" Target="https://th.wikipedia.org/w/index.php?title=%E0%B9%80%E0%B8%AA%E0%B8%B7%E0%B9%89%E0%B8%AD%E0%B8%A3%E0%B8%B2%E0%B8%8A%E0%B8%9B%E0%B8%B0%E0%B9%81%E0%B8%95%E0%B8%99&amp;action=edit&amp;redlink=1" TargetMode="External"/><Relationship Id="rId2" Type="http://schemas.openxmlformats.org/officeDocument/2006/relationships/hyperlink" Target="https://th.wikipedia.org/wiki/%E0%B8%9E%E0%B8%A3%E0%B8%B0%E0%B8%9A%E0%B8%B2%E0%B8%97%E0%B8%AA%E0%B8%A1%E0%B9%80%E0%B8%94%E0%B9%87%E0%B8%88%E0%B8%9E%E0%B8%A3%E0%B8%B0%E0%B8%88%E0%B8%B8%E0%B8%A5%E0%B8%88%E0%B8%AD%E0%B8%A1%E0%B9%80%E0%B8%81%E0%B8%A5%E0%B9%89%E0%B8%B2%E0%B9%80%E0%B8%88%E0%B9%89%E0%B8%B2%E0%B8%AD%E0%B8%A2%E0%B8%B9%E0%B9%88%E0%B8%AB%E0%B8%B1%E0%B8%A7" TargetMode="External"/><Relationship Id="rId16" Type="http://schemas.openxmlformats.org/officeDocument/2006/relationships/hyperlink" Target="https://th.wikipedia.org/wiki/%E0%B8%AD%E0%B8%B1%E0%B8%87%E0%B8%81%E0%B8%A4%E0%B8%A9" TargetMode="External"/><Relationship Id="rId20" Type="http://schemas.openxmlformats.org/officeDocument/2006/relationships/hyperlink" Target="https://th.wikipedia.org/wiki/%E0%B8%81%E0%B8%A3%E0%B8%A1%E0%B8%9E%E0%B8%A3%E0%B8%B0%E0%B8%81%E0%B8%B3%E0%B9%81%E0%B8%9E%E0%B8%87%E0%B9%80%E0%B8%9E%E0%B8%8A%E0%B8%A3%E0%B8%AD%E0%B8%B1%E0%B8%84%E0%B8%A3%E0%B9%82%E0%B8%A2%E0%B8%98%E0%B8%B4%E0%B8%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.wikipedia.org/wiki/%E0%B8%9E.%E0%B8%A8._2506" TargetMode="External"/><Relationship Id="rId11" Type="http://schemas.openxmlformats.org/officeDocument/2006/relationships/hyperlink" Target="https://th.wikipedia.org/wiki/%E0%B8%94%E0%B8%99%E0%B8%95%E0%B8%A3%E0%B8%B5" TargetMode="External"/><Relationship Id="rId5" Type="http://schemas.openxmlformats.org/officeDocument/2006/relationships/hyperlink" Target="https://th.wikipedia.org/wiki/%E0%B9%81%E0%B8%A1%E0%B9%88%E0%B8%99%E0%B9%89%E0%B8%B3%E0%B9%80%E0%B8%88%E0%B9%89%E0%B8%B2%E0%B8%9E%E0%B8%A3%E0%B8%B0%E0%B8%A2%E0%B8%B2" TargetMode="External"/><Relationship Id="rId15" Type="http://schemas.openxmlformats.org/officeDocument/2006/relationships/hyperlink" Target="https://th.wikipedia.org/wiki/%E0%B8%A2%E0%B8%B8%E0%B9%82%E0%B8%A3%E0%B8%9B" TargetMode="External"/><Relationship Id="rId10" Type="http://schemas.openxmlformats.org/officeDocument/2006/relationships/hyperlink" Target="https://th.wikipedia.org/wiki/%E0%B8%96%E0%B8%99%E0%B8%99%E0%B9%80%E0%B8%AA%E0%B8%B7%E0%B8%AD%E0%B8%9B%E0%B9%88%E0%B8%B2" TargetMode="External"/><Relationship Id="rId19" Type="http://schemas.openxmlformats.org/officeDocument/2006/relationships/hyperlink" Target="https://th.wikipedia.org/w/index.php?title=%E0%B9%82%E0%B8%AE%E0%B9%80%E0%B8%95%E0%B9%87%E0%B8%A5%E0%B8%A7%E0%B8%B1%E0%B8%87%E0%B8%9E%E0%B8%8D%E0%B8%B2%E0%B9%84%E0%B8%97%E0%B8%A2&amp;action=edit&amp;redlink=1" TargetMode="External"/><Relationship Id="rId4" Type="http://schemas.openxmlformats.org/officeDocument/2006/relationships/hyperlink" Target="https://th.wikipedia.org/w/index.php?title=%E0%B8%95%E0%B8%B3%E0%B8%9A%E0%B8%A5%E0%B9%82%E0%B8%84%E0%B8%81%E0%B8%84%E0%B8%A7%E0%B8%B2%E0%B8%A2&amp;action=edit&amp;redlink=1" TargetMode="External"/><Relationship Id="rId9" Type="http://schemas.openxmlformats.org/officeDocument/2006/relationships/hyperlink" Target="https://th.wikipedia.org/w/index.php?title=%E0%B8%A3%E0%B9%89%E0%B8%B2%E0%B8%99%E0%B8%81%E0%B8%B2%E0%B9%81%E0%B8%9F%E0%B8%99%E0%B8%A3%E0%B8%AA%E0%B8%B4%E0%B8%87%E0%B8%AB%E0%B9%8C&amp;action=edit&amp;redlink=1" TargetMode="External"/><Relationship Id="rId14" Type="http://schemas.openxmlformats.org/officeDocument/2006/relationships/hyperlink" Target="https://th.wikipedia.org/w/index.php?title=%E0%B9%82%E0%B8%A3%E0%B8%87%E0%B9%81%E0%B8%A3%E0%B8%A1%E0%B8%AB%E0%B8%B1%E0%B8%A7%E0%B8%AB%E0%B8%B4%E0%B8%99&amp;action=edit&amp;redlink=1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th.wikipedia.org/wiki/%E0%B8%AD%E0%B8%B2%E0%B8%AB%E0%B8%B2%E0%B8%A3%E0%B8%88%E0%B8%B5%E0%B8%99" TargetMode="External"/><Relationship Id="rId13" Type="http://schemas.openxmlformats.org/officeDocument/2006/relationships/hyperlink" Target="https://th.wikipedia.org/wiki/%E0%B8%82%E0%B9%89%E0%B8%B2%E0%B8%A7%E0%B8%A1%E0%B8%B1%E0%B8%99%E0%B9%84%E0%B8%81%E0%B9%88" TargetMode="External"/><Relationship Id="rId18" Type="http://schemas.openxmlformats.org/officeDocument/2006/relationships/hyperlink" Target="https://th.wikipedia.org/w/index.php?title=%E0%B8%9A%E0%B9%88%E0%B8%AD%E0%B8%99%E0%B8%81%E0%B8%B2%E0%B8%A3%E0%B8%9E%E0%B8%99%E0%B8%B1%E0%B8%99&amp;action=edit&amp;redlink=1" TargetMode="External"/><Relationship Id="rId26" Type="http://schemas.openxmlformats.org/officeDocument/2006/relationships/hyperlink" Target="https://th.wikipedia.org/wiki/%E0%B8%81%E0%B8%B2%E0%B8%A3%E0%B8%97%E0%B9%88%E0%B8%AD%E0%B8%87%E0%B9%80%E0%B8%97%E0%B8%B5%E0%B9%88%E0%B8%A2%E0%B8%A7%E0%B9%81%E0%B8%AB%E0%B9%88%E0%B8%87%E0%B8%9B%E0%B8%A3%E0%B8%B0%E0%B9%80%E0%B8%97%E0%B8%A8%E0%B9%84%E0%B8%97%E0%B8%A2" TargetMode="External"/><Relationship Id="rId3" Type="http://schemas.openxmlformats.org/officeDocument/2006/relationships/hyperlink" Target="https://th.wikipedia.org/wiki/%E0%B8%AD%E0%B8%B2%E0%B8%AB%E0%B8%B2%E0%B8%A3" TargetMode="External"/><Relationship Id="rId21" Type="http://schemas.openxmlformats.org/officeDocument/2006/relationships/hyperlink" Target="https://th.wikipedia.org/wiki/%E0%B8%AD%E0%B8%B4%E0%B8%99%E0%B9%80%E0%B8%94%E0%B8%B5%E0%B8%A2" TargetMode="External"/><Relationship Id="rId7" Type="http://schemas.openxmlformats.org/officeDocument/2006/relationships/hyperlink" Target="https://th.wikipedia.org/wiki/%E0%B8%AD%E0%B8%B2%E0%B8%AB%E0%B8%B2%E0%B8%A3%E0%B9%84%E0%B8%97%E0%B8%A2" TargetMode="External"/><Relationship Id="rId12" Type="http://schemas.openxmlformats.org/officeDocument/2006/relationships/hyperlink" Target="https://th.wikipedia.org/wiki/%E0%B8%81%E0%B9%8B%E0%B8%A7%E0%B8%A2%E0%B9%80%E0%B8%95%E0%B8%B5%E0%B9%8B%E0%B8%A2%E0%B8%A7" TargetMode="External"/><Relationship Id="rId17" Type="http://schemas.openxmlformats.org/officeDocument/2006/relationships/hyperlink" Target="https://th.wikipedia.org/w/index.php?title=%E0%B9%82%E0%B8%A3%E0%B8%87%E0%B8%A3%E0%B8%B0%E0%B8%9A%E0%B8%B3&amp;action=edit&amp;redlink=1" TargetMode="External"/><Relationship Id="rId25" Type="http://schemas.openxmlformats.org/officeDocument/2006/relationships/hyperlink" Target="https://th.wikipedia.org/wiki/%E0%B8%9E.%E0%B8%A8._2502" TargetMode="External"/><Relationship Id="rId2" Type="http://schemas.openxmlformats.org/officeDocument/2006/relationships/hyperlink" Target="https://th.wikipedia.org/w/index.php?title=%E0%B9%80%E0%B8%9A%E0%B8%B5%E0%B8%A2%E0%B8%A3%E0%B9%8C%E0%B8%AE%E0%B8%AD%E0%B8%A5%E0%B9%8C&amp;action=edit&amp;redlink=1" TargetMode="External"/><Relationship Id="rId16" Type="http://schemas.openxmlformats.org/officeDocument/2006/relationships/hyperlink" Target="https://th.wikipedia.org/wiki/%E0%B9%82%E0%B8%A3%E0%B8%87%E0%B8%99%E0%B8%A7%E0%B8%94" TargetMode="External"/><Relationship Id="rId20" Type="http://schemas.openxmlformats.org/officeDocument/2006/relationships/hyperlink" Target="https://th.wikipedia.org/wiki/%E0%B8%97%E0%B9%88%E0%B8%AD%E0%B8%87%E0%B9%80%E0%B8%97%E0%B8%B5%E0%B9%88%E0%B8%A2%E0%B8%A7" TargetMode="External"/><Relationship Id="rId29" Type="http://schemas.openxmlformats.org/officeDocument/2006/relationships/hyperlink" Target="https://th.wikipedia.org/wiki/%E0%B9%80%E0%B8%84%E0%B8%A3%E0%B8%B7%E0%B9%88%E0%B8%AD%E0%B8%87%E0%B8%94%E0%B8%B7%E0%B9%88%E0%B8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.wikipedia.org/wiki/%E0%B9%84%E0%B8%97%E0%B8%A2" TargetMode="External"/><Relationship Id="rId11" Type="http://schemas.openxmlformats.org/officeDocument/2006/relationships/hyperlink" Target="https://th.wikipedia.org/wiki/%E0%B8%96%E0%B8%99%E0%B8%99%E0%B8%97%E0%B8%A3%E0%B8%87%E0%B8%A7%E0%B8%B2%E0%B8%94" TargetMode="External"/><Relationship Id="rId24" Type="http://schemas.openxmlformats.org/officeDocument/2006/relationships/hyperlink" Target="https://th.wikipedia.org/wiki/%E0%B8%9E%E0%B8%B2%E0%B8%AB%E0%B8%B8%E0%B8%A3%E0%B8%B1%E0%B8%94" TargetMode="External"/><Relationship Id="rId5" Type="http://schemas.openxmlformats.org/officeDocument/2006/relationships/hyperlink" Target="https://th.wikipedia.org/wiki/%E0%B9%80%E0%B8%9A%E0%B8%B5%E0%B8%A2%E0%B8%A3%E0%B9%8C" TargetMode="External"/><Relationship Id="rId15" Type="http://schemas.openxmlformats.org/officeDocument/2006/relationships/hyperlink" Target="https://th.wikipedia.org/w/index.php?title=%E0%B9%82%E0%B8%A3%E0%B8%87%E0%B8%99%E0%B9%89%E0%B8%B3%E0%B8%8A%E0%B8%B2&amp;action=edit&amp;redlink=1" TargetMode="External"/><Relationship Id="rId23" Type="http://schemas.openxmlformats.org/officeDocument/2006/relationships/hyperlink" Target="https://th.wikipedia.org/wiki/%E0%B8%9A%E0%B8%B2%E0%B8%87%E0%B8%A3%E0%B8%B1%E0%B8%81" TargetMode="External"/><Relationship Id="rId28" Type="http://schemas.openxmlformats.org/officeDocument/2006/relationships/hyperlink" Target="https://th.wikipedia.org/wiki/%E0%B9%82%E0%B8%A3%E0%B8%87%E0%B9%81%E0%B8%A3%E0%B8%A1" TargetMode="External"/><Relationship Id="rId10" Type="http://schemas.openxmlformats.org/officeDocument/2006/relationships/hyperlink" Target="https://th.wikipedia.org/wiki/%E0%B8%96%E0%B8%99%E0%B8%99%E0%B8%A3%E0%B8%B2%E0%B8%8A%E0%B8%A7%E0%B8%87%E0%B8%A8%E0%B9%8C" TargetMode="External"/><Relationship Id="rId19" Type="http://schemas.openxmlformats.org/officeDocument/2006/relationships/hyperlink" Target="https://th.wikipedia.org/w/index.php?title=%E0%B8%A0%E0%B8%B1%E0%B8%95%E0%B8%95%E0%B8%B2%E0%B8%84%E0%B8%B2%E0%B8%A3%E0%B8%88%E0%B8%B5%E0%B8%99&amp;action=edit&amp;redlink=1" TargetMode="External"/><Relationship Id="rId4" Type="http://schemas.openxmlformats.org/officeDocument/2006/relationships/hyperlink" Target="https://th.wikipedia.org/wiki/%E0%B8%AA%E0%B8%B8%E0%B8%A3%E0%B8%B2" TargetMode="External"/><Relationship Id="rId9" Type="http://schemas.openxmlformats.org/officeDocument/2006/relationships/hyperlink" Target="https://th.wikipedia.org/wiki/%E0%B8%96%E0%B8%99%E0%B8%99%E0%B9%80%E0%B8%A2%E0%B8%B2%E0%B8%A7%E0%B8%A3%E0%B8%B2%E0%B8%8A" TargetMode="External"/><Relationship Id="rId14" Type="http://schemas.openxmlformats.org/officeDocument/2006/relationships/hyperlink" Target="https://th.wikipedia.org/wiki/%E0%B9%80%E0%B8%A2%E0%B8%B2%E0%B8%A7%E0%B8%A3%E0%B8%B2%E0%B8%8A" TargetMode="External"/><Relationship Id="rId22" Type="http://schemas.openxmlformats.org/officeDocument/2006/relationships/hyperlink" Target="https://th.wikipedia.org/wiki/%E0%B8%96%E0%B8%99%E0%B8%99%E0%B8%AA%E0%B8%B8%E0%B8%A3%E0%B8%A7%E0%B8%87%E0%B8%A8%E0%B9%8C" TargetMode="External"/><Relationship Id="rId27" Type="http://schemas.openxmlformats.org/officeDocument/2006/relationships/hyperlink" Target="https://th.wikipedia.org/w/index.php?title=%E0%B9%80%E0%B8%A8%E0%B8%A3%E0%B8%A9%E0%B8%90%E0%B8%81%E0%B8%B4%E0%B8%88%E0%B8%81%E0%B8%B2%E0%B8%A3%E0%B8%97%E0%B9%88%E0%B8%AD%E0%B8%87%E0%B9%80%E0%B8%97%E0%B8%B5%E0%B9%88%E0%B8%A2%E0%B8%A7&amp;action=edit&amp;redlink=1" TargetMode="Externa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http://foodsan.anamai.moph.go.th/phpThumb.php?w=120&amp;h=120&amp;src=images/article/news280/n20140211_280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krisdika.go.th/data/law/law2/%B808/%B808-20-9998-update.htm#_ftn9" TargetMode="External"/><Relationship Id="rId2" Type="http://schemas.openxmlformats.org/officeDocument/2006/relationships/hyperlink" Target="http://web.krisdika.go.th/data/law/law2/%B808/%B808-20-9998-update.htm#_ftn8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67493" y="4286257"/>
            <a:ext cx="7865507" cy="1470025"/>
          </a:xfrm>
        </p:spPr>
        <p:txBody>
          <a:bodyPr/>
          <a:lstStyle/>
          <a:p>
            <a:pPr algn="r"/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  อ.พัชรา</a:t>
            </a:r>
            <a:r>
              <a:rPr lang="th-TH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ภรณ์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จิ่ม</a:t>
            </a:r>
            <a:r>
              <a:rPr lang="th-TH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อาษา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735018" y="1714488"/>
            <a:ext cx="6361852" cy="2928958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วิชามาตรฐานการท่องเที่ยว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รหัส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2702-2009 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หลักสูตรประกาศนียบัตรวิชาชีพ (</a:t>
            </a:r>
            <a:r>
              <a:rPr lang="th-TH" sz="24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ปวช.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พุทธศักราช 2556</a:t>
            </a:r>
            <a:endParaRPr lang="en-US" sz="2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ประเภทวิชา/หมวดวิชา อุตสาหกรรมท่องเที่ยว</a:t>
            </a:r>
            <a:endParaRPr lang="en-US" sz="2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สาขาวิชาการท่องเที่ยว        สาขางานการท่องเที่ยว</a:t>
            </a:r>
            <a:endParaRPr lang="en-US" dirty="0"/>
          </a:p>
          <a:p>
            <a:endParaRPr lang="th-TH" b="1" dirty="0"/>
          </a:p>
          <a:p>
            <a:endParaRPr lang="th-TH" dirty="0"/>
          </a:p>
        </p:txBody>
      </p:sp>
      <p:sp>
        <p:nvSpPr>
          <p:cNvPr id="4" name="ชื่อเรื่อง 1"/>
          <p:cNvSpPr txBox="1"/>
          <p:nvPr/>
        </p:nvSpPr>
        <p:spPr>
          <a:xfrm>
            <a:off x="949425" y="366691"/>
            <a:ext cx="786550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anose="020B0503020202020204" pitchFamily="34" charset="0"/>
                <a:ea typeface="+mj-ea"/>
                <a:cs typeface="TH SarabunPSK" panose="020B0500040200020003" pitchFamily="34" charset="-34"/>
              </a:rPr>
              <a:t>บทเรียนออนไลน์</a:t>
            </a:r>
          </a:p>
        </p:txBody>
      </p:sp>
      <p:sp>
        <p:nvSpPr>
          <p:cNvPr id="5" name="หน้ายิ้ม 4"/>
          <p:cNvSpPr/>
          <p:nvPr/>
        </p:nvSpPr>
        <p:spPr>
          <a:xfrm>
            <a:off x="7084757" y="1000108"/>
            <a:ext cx="1518169" cy="14287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 spd="med" advClick="0" advTm="10000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71480"/>
            <a:ext cx="8067956" cy="590247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8.ในช่วงเดือนที่มีนักท่องเที่ยวเข้ามามาก เรียกว่า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ช่วงฤดูท่องเที่ยว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High Season)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ข. นอกฤดูท่องเที่ยว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Low Season)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ฤดูร้อน                                           ง. ฤดูหนาว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9.ข้อใดคือบทบาทของนักท่องเที่ยวที่ดี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 สร้างความเป็นมิตรกับเจ้าของท้องถิ่น         ข.  เก็บภาพให้ได้มากที่สุด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 ใช้จ่ายเงินให้น้อยที่สุด                           ง. หาประสบการณ์ให้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ได้มาก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ที่สุด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10.ข้อใดคือความสำคัญของการท่องเที่ยวที่มีต่อสังคม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การท่องเที่ยวก่อให้เกิดการฟื้นฟูขนบธรรมเนียมประเพณีประจำถิ่น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ข. การท่องเที่ยวช่วยให้มนุษย์มีทัศนคติที่กว้างไกล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การท่องเที่ยวช่วยให้เกิดการจ้างงาน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ง. การท่องเที่ยวช่วยให้เกิดการหมุนเวียนเงินตรา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296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 2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หน่วยงานที่เกี่ยวข้องกับการท่องเที่ยว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หน่วยงานที่เกี่ยวข้องกับการท่องเที่ยว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1.กระทรวงการท่องเที่ยวและกีฬา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2.การท่องเที่ยวแห่งประเทศไทย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3.สมาคมมัคคุเทศก์อาชีพ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4.กรมการท่องเที่ยว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5.สมาคมโรงแรมไทย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ความสำคัญของหน่วยงานที่เกี่ยวข้องกับนักท่องเที่ยว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1.กฎหมายข้อบังคับในการท่องเที่ยว</a:t>
            </a: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2.สิทธิและข้อบังคับในการเดินทางระหว่างประเทศ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796908"/>
          </a:xfrm>
        </p:spPr>
        <p:txBody>
          <a:bodyPr/>
          <a:lstStyle/>
          <a:p>
            <a:r>
              <a:rPr lang="th-TH" sz="3200" b="1" dirty="0"/>
              <a:t>เนื้อหาสาระ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1214422"/>
            <a:ext cx="7995662" cy="511665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fontAlgn="base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หน่วยงานที่เกี่ยวข้องกับการท่องเที่ยว</a:t>
            </a:r>
          </a:p>
          <a:p>
            <a:pPr fontAlgn="base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กระทรวงการท่องเที่ยวและกีฬา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Ministry of Tourism and Sport)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กระทรวงการท่องเที่ยวและกีฬา เป็นกระทรวงที่มีภารกิจหลักในการส่งเสริม สนับสนุน และพัฒนา อุตสาหกรรมการท่องเที่ยว การกีฬา การศึกษาด้านกีฬา นันทนาการ และราชการอื่นๆ ที่มีกฎหมายกำหนดให้เป็นอำนาจหน้าที่ของกระทรวงการท่องเที่ยวและกีฬา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กระทรวงการท่องเที่ยวและกีฬา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จัดตั้งขึ้นตามพระราชบัญญัติปรับปรุงกระทรวง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ทบวง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พ.ศ.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2545 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5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ตามมาตรา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14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กำหนดให้กระทรวงการท่องเที่ยวและกีฬา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มีอำนาจหน้าที่เกี่ยวกับการส่งเสริมสนับสนุน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และพัฒนาอุตสาหกรรมการท่องเที่ยว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การกีฬา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ด้านกีฬา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นันทนาการ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และราชการอื่นตามที่กฎหมายกำหนด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ให้อำนาจหน้าที่ของกระทรวงการท่องเที่ยวและกีฬา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มีส่วนราชการตามมาตรา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15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ดังต่อไปนี้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(1)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สำนักงานรัฐมนตรี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(2)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สำนักงานปลัดกระทรวง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(3)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สำนักงานพัฒนาการกีฬาและนันทนาการ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(4)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สำนักงานพัฒนาการท่องเที่ยว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: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http://www.mots.go.th/main.php?filename=Home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00042"/>
            <a:ext cx="7735992" cy="597391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การท่องเที่ยวแห่งประเทศไทย 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Tourism Authority of Thailand : TAT)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การส่งเสริมการท่องเที่ยว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เกิดขึ้นโดยพระดำริของพระเจ้าบรมวงศ์เธอกรมพระกำแพงเพชรอัครโยธิน ครั้งทรงดำรงตำแหน่งผู้บัญชาการรถไฟ ได้มีการส่งเรื่องราวเกี่ยวกับเมืองไทยไปเผยแพร่ในสหรัฐอเมริกา ใน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2467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ได้มีการจัดตั้งแผนกโฆษณาของการรถไฟขึ้น ทำหน้าที่รับรอง และ ให้ความสะดวก แก่นักท่องเที่ยวที่จะเดินทางมาประเทศไทย รวมทั้งการโฆษณาเผยแพร่ประเทศไทย ให้เป็นที่รู้จักของชาวต่างประเทศ มีสำนักงานตั้งอยู่ที่กรมรถไฟ เชิงสะพานนพวงศ์ ต่อมาได้ย้ายมาตั้งที่สถานีรถไฟหัวลำโพง เมื่อพระเจ้าบรมวงศ์เธอกรมพระกำแพงเพชรอัครโยธิน ทรงย้ายไปดำรงตำแหน่งเสนาบดีกระทรวงพาณิชย์ และคมนาคม งานด้านส่งเสริมการท่องเที่ยว ได้ย้ายไปอยู่ที่กระทรวงพาณิชย์ และคมนาคมด้วย แต่ยังคงทำงานร่วมกับกรมรถไฟ มีสำนักงานตั้งที่ถนนเจริญกรุง หน้าไปรษณีย์กลาง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: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http://thai.tourismthailand.org/home/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00042"/>
            <a:ext cx="7807430" cy="597391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 หรือ 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ส.ม.อ.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Professional Tourist Guide Association: PTGA)</a:t>
            </a: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สมาคมมัคคุเทศก์อาชีพ เป็นองค์กรที่เป็นศูนย์รวมของผู้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อาชีพมัคคุเทศก์ เพื่อให้สมาชิกได้พบปะสังสรรค์แลกเปลี่ยนความคิดเห็น และเป็นศูนย์สื่อข่าวระหว่างสมาชิกของสมาคม   นับแต่มีการส่งเสริมการท่องเที่ยวอย่างเป็นรูปธรรมในสมัย ฯพณฯ นายกรัฐมนตรี จอมพล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สฤษดิ์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ธนะรัชต์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2503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เป็นต้นมา อาชีพที่เจริญเติบโตควบคู่กันมากับการท่องเที่ยวไทย คือ มัคคุเทศก์ ในปี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2518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ได้มีการประชุมในหมู่มัคคุเทศก์รุ่นเก่า ๆ สมัยนั้นหลายคน ซึ่งสถานที่แห่งแรกที่มีการประชุมกันอย่างเป็นทางการคือ ร้านจิตรโภชนา เพื่อร่วมปรึกษาหารือเกี่ยวกับการร่างหลักการและข้อบังคับในการก่อตั้งสมาคมมัคคุเทศก์อาชีพขึ้นมา พร้อมทั้งรวบรวมสมาชิกได้จำนวนประมาณ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50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คน หลังจากนั้น ก็ได้มีการเตรียมการจัดตั้งสมาคมขึ้น ด้วยวัตถุประสงค์เบื้องต้นในการที่จะรักษาผลประโยชน์ให้แก่สมาชิก ต่อมา จึงได้นำร่างข้อบังคับไปยื่นขอจดทะเบียนต่อสันติบาล กรมตำรวจ และกองวัฒนธรรม กรมการศาสนา กระทรวงศึกษาธิการ จึงได้เป็น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ที่ถูกต้องตามกฎหมายทุกประการ เมื่อวันที่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29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กรกฎาคม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2518   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เปลี่ยนแปลงชื่อจาก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“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 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“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สมาคมมัคคุเทศก์อาชีพแห่งประเทศไทย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ตั้งแต่ได้มีการก่อตั้งและจดทะเบียนสมาคมโดยใช้ชื่อ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มาเป็นระยะเวลายาวนานถึง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34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ที่ได้มีความพยายามขอเปลี่ยนแปลงชื่อเพิ่มเติมคำว่า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แห่งประเทศไทย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สมาคมมัคคุเทศก์อาชีพแห่งประเทศไทย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มาโดยตลอด จนในที่สุดก็ได้ยื่นขอจดทะเบียนเพิ่มเติมได้สำเร็จ โดยกรมการปกครอง กระทรวงมหาดไทย ได้รับจดทะเบียนเป็นที่เรียบร้อยเมื่อ วันที่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ตุลาคม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2551</a:t>
            </a: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: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http://www.pgathaiguide.com/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735992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4.กรมการท่องเที่ยว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Department of Tourism)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กรมการท่องเที่ยว เป็นส่วนราชการระดับกรมสังกัดกระทรวงการท่องเที่ยวและกีฬา ซึ่งจัดตั้งขึ้นตามพระราชบัญญัติปรับปรุงกระทรวง ทบวง กรม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2545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ตั้งแต่วันที่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ตุลาคม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2545</a:t>
            </a: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กรมการท่องเที่ยว มีภารกิจเกี่ยวกับการท่องเที่ยว ในการพัฒนามาตรฐาน การบริการด้าน การท่องเที่ยวและแหล่งท่องเที่ยว รวมทั้งการสนับสนุนการประกอบธุรกิจนำเที่ยวและมัคคุเทศก์ให้อยู่ในระดับมาตรฐาน เพื่อก่อให้เกิดประโยชน์ทางเศรษฐกิจ สังคม และวัฒนธรรม และเพื่อก่อให้เกิดการท่องเที่ยวแบบยั่งยืน ซึ่งเดิมเป็นภารกิจของการท่องเที่ยวแห่งประเทศไทย และได้ถ่ายโอนมาให้สำนักงานพัฒนาการท่องเที่ยว ตามพระราชบัญญัติปรับปรุงกระทรวง ทบวง กรม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2545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ประกอบกับกฎกระทรวงแบ่งส่วนราชการสำนักงานพัฒนาการท่องเที่ยว กระทรวงการท่องเที่ยวและกีฬา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2545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นอกจากนี้ สำนักงานพัฒนาการท่องเที่ยว ยังรับโอนงานพัฒนาและสนับสนุนกิจการภาพยนตร์มาจากกรมประชาสัมพันธ์ด้วย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: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http://www.tourism.go.th/2010/th/home/index.php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807430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fontAlgn="base"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สมาคมโรงแรมไทย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Thai Hotel Association: THA)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สมาคมโรงแรมไทย เป็นองค์กรที่ส่งเสริมการประกอบธุรกิจโรงแรม สร้างความสามัคคีระหว่างสมาชิก แลกเปลี่ยนความรู้ความคิดเห็นเชิงวิชาการซึ่งกันและกันคุ้มครองส่งเสริมและรักษาผลประโยชน์ร่วมกัน ประสานงานกับภาครัฐและภาคเอกชนในการอานวยประโยชน์เพื่อให้บรรลุวัตถุประสงค์ร่วมกัน สมาคมมีนโยบายในการดาเนินงานบริหารสมาคมโดยร่วมประสานงานกับหน่วยงานต่างๆ ในการส่งเสริมและสนับสนุนอุตสาหกรรมการท่องเที่ยวและบริหารตลอดจนการพัฒนาบุคลากรให้มีคุณภาพ และมีมาตรฐานมากยิ่งขึ้น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สมาคมโรงแรมไทยก่อตั้งขึ้นเมื่อปี พ.ศ.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2506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โดยคณะผู้บริหารโรงแรมและ เจ้าของโรงแรมได้ร่วมกันขออนุญาตจัดตั้งขึ้นโดยในขณะนั้นเรียกว่า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สมาคมโรงแรมเพื่อนักทัศนาจรแห่งประเทศไทย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/>
              <a:t>ที่มา :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http://www.thaihotels.org/</a:t>
            </a:r>
            <a:endParaRPr lang="en-US" dirty="0"/>
          </a:p>
          <a:p>
            <a:pPr>
              <a:buNone/>
            </a:pP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357166"/>
            <a:ext cx="7735992" cy="61167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fontAlgn="base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กฎหมายเกี่ยวกับองค์การที่ดูแลสนับสนุนการท่องเที่ยวโดยทั่วไป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 พระราชบัญญัติการท่องเที่ยวแห่งประเทศไทย พ.ศ.2522 เป็นกฎหมายที่เกี่ยวข้องกับอุตสาหกรรมการท่องเที่ยว</a:t>
            </a: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1.2 พระราชบัญญัติปรับปรุงกระทรวง ทบวง กรม พ.ศ.2545 เป็นกฎหมายที่ก่อตั้งกระทรวงการท่องเที่ยวและกีฬาขึ้น</a:t>
            </a: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1.3 พระราชบัญญัติสภาอุตสาหกรรมการท่องเที่ยวแห่งประเทศไทย พ.ศ.2544 เป็นกฎหมายที่กำหนดให้มีการจัดตั้งสภาอุตสาหกรรมการท่องเที่ยวแห่งประเทศไทยที่มีวัตถุประสงค์เพื่อเป็นตัวแทนของผู้ประกอบการอุตสาหกรรม พัฒนาอุตสาหกรรมการท่องเที่ยว ส่งเสริมการอนุรักษ์ศิลปะ วัฒนธรรม ประเพณี และอื่นๆ</a:t>
            </a: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1.4 พระราชบัญญัติสภาตำบลและองค์การบริหารส่วนตำบล พ.ศ.2537 ถึง พ.ศ.2546 เป็นกฎหมายที่เกี่ยวข้องกับการพัฒนาตำบลทั้งในด้านเศรษฐกิจ สังคมและวัฒนธรรม</a:t>
            </a:r>
          </a:p>
          <a:p>
            <a:pPr fontAlgn="base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กฎหมายควบคุมนักท่องเที่ยว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2.1 พระราชบัญญัติคนเข้าเมือง พ.ศ.2522 พ.ศ.2523 และ พ.ศ.2542 เป็นกฎหมายที่เกี่ยวข้องกับการอนุญาตให้ชาวต่างชาติเดินทางเข้าออกประเทศไทยในฐานะนักท่องเที่ยว</a:t>
            </a:r>
          </a:p>
          <a:p>
            <a:pPr fontAlgn="base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2.2 พระราชบัญญัติศุลกากร พ.ศ.2496 ถึง พ.ศ.2548 เป็นกฎหมายเกี่ยวกับการนำของเข้า ส่งของออกราชอาณาจักร การเสียภาษีตามอัตราศุลกากรของนักท่องเที่ยว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7969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แบบทดสอบหน่วยที่ 2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1214422"/>
            <a:ext cx="7995662" cy="5259530"/>
          </a:xfrm>
          <a:ln w="28575"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1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ATTA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เป็นอักษรย่อของหน่วยงานที่อยู่ในสมาคมใด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สมาคมมัคคุเทศก์อาชีพ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สมาคมโรงแรมไทย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สมาคมไทยธุรกิจท่องเที่ยว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สมาคมผู้ประกอบการนำเที่ยวภายในประเทศ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ชื่อเดิมของสมาคมโรงแรมไทย คือข้อใด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สมาคมโรงแรมเพื่อศึกษาดูงานแห่งประเทศไทย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สมาคมโรงแรมเพื่อการบริหารแห่งประเทศไทย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สมาคมโรงแรมเพื่อการบริการแห่งประเทศไทย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สมาคมโรงแรมเพื่อนักทัศนาจรแห่งประเทศไทย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ส.ม.อ.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คืออักษรย่อของสมาคมใด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สมาคมมาตรฐานอาชีพมัคคุเทศก์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สมาคมมัคคุเทศก์อาชีพ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สมาคมไทยธุรกิจท่องเที่ยว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สมาคมมัคคุเทศก์ไทย 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83365" y="500063"/>
            <a:ext cx="7500990" cy="60016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th-TH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ea typeface="Calibri" panose="020F0502020204030204" charset="0"/>
              <a:cs typeface="TH SarabunPSK" panose="020B0500040200020003" pitchFamily="34" charset="-34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4.                    คือสัญลักษณ์ของสมาคมใด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th-TH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ก. สมาคมไทยธุรกิจท่องเที่ยว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ข. สมาคมผู้ประกอบการนำเที่ยวภายในประเทศไทย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ค. สมาคมโรงแรมไทย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	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ง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สมาคมส่งเสริมการประชุมนานาชาติ(ไทย)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5. “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มุ่งสร้างความเชื่อมั่นและความปลอดภัยให้นักท่องเที่ยว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”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เป็นวิสัยทัศน์ของหน่วยงานใด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ก. การท่องเที่ยวแห่งประเทศไทย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	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ข. สำนักงานพัฒนาการท่องเที่ยว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ค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กองบังคับการตำรวจท่องเที่ยว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	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ง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กองบังคับการตรวจคนเข้าเมือง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6.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หน่วยงานใดอยู่ในความรับผิดชอบของกระทรวงท่องเที่ยวและกีฬา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ก. กองบังคับการตำรวจท่องเที่ยว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	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ข. กองบังคับการตรวจคนเข้าเมือง </a:t>
            </a:r>
            <a:endParaRPr kumimoji="0" lang="en-US" b="0" i="0" u="none" strike="noStrike" kern="1100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ค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สำนักงานส่งเสริมการท่องเที่ยว 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	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ง</a:t>
            </a:r>
            <a:r>
              <a:rPr kumimoji="0" lang="en-US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kern="1100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charset="0"/>
                <a:cs typeface="TH SarabunPSK" panose="020B0500040200020003" pitchFamily="34" charset="-34"/>
              </a:rPr>
              <a:t>สำนักงานส่งเสริมการประชุมและแสดงสินค้าแห่งประเทศไทย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kern="11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7.</a:t>
            </a:r>
            <a:r>
              <a:rPr lang="th-TH" dirty="0"/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กรณีชาวต่างประเทศได้รับการตรวจลงตราหนังสือเดินทางประเภทคนผ่าน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Transit Visa)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จะได้รับอนุญาตขั้นแรกกี่วัน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  7 วัน            2. 15 วัน             3. 20 วัน          4. 30 วัน          </a:t>
            </a:r>
            <a:endParaRPr lang="th-TH" kern="11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th-TH" kern="11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รูปภาพ 2" descr="http://www.thaifranchisecenter.com/links/images/web_link_1204.gif"/>
          <p:cNvPicPr/>
          <p:nvPr/>
        </p:nvPicPr>
        <p:blipFill>
          <a:blip r:embed="rId2"/>
          <a:srcRect r="10000" b="17391"/>
          <a:stretch>
            <a:fillRect/>
          </a:stretch>
        </p:blipFill>
        <p:spPr bwMode="auto">
          <a:xfrm>
            <a:off x="840555" y="642918"/>
            <a:ext cx="928694" cy="9286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33730" y="428604"/>
            <a:ext cx="7557056" cy="12858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หน่วยที่1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ความรู้เบื้องต้นเกี่ยวกับมาตรฐานการท่องเที่ยว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2071678"/>
            <a:ext cx="7557056" cy="4114816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1.1ที่มาและเหตุผลของการจัดมาตรฐานการท่องเที่ยว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1.2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U.N.W.T.O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องค์การการท่องเที่ยวโลกแห่งสหประชาชาติ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1.3ประวัติการท่องเที่ยวในประเทศไทย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1.4การกำหนดนโยบายการท่องเที่ยว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1.5ความสำคัญของมาตรฐานการท่องเที่ยว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807430" cy="57150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Tourist Visa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จะได้รับอนุญาตให้อยู่ภายในประเทศได้กี่วัน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 60 วัน                   ข.   90 วัน            ค.   120 วัน               ง.   150 วัน</a:t>
            </a:r>
          </a:p>
          <a:p>
            <a:pPr marL="273050" indent="-2730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</a:pPr>
            <a:r>
              <a:rPr lang="th-TH" kern="11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หน่วยงานที่มีหน้าที่อำนวยความสะดวกนักท่องเที่ยวต่างประเทศที่เดินทางเข้า ประเทศคือหน่วยงานใด </a:t>
            </a: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บริษัทการบิน                                     ข. การท่าอากาศยานแห่งประเทศไทย </a:t>
            </a: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3. ด่านตรวจคนเข้าเมือง                        ง. การท่องเที่ยวแห่งประเทศไทย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</a:pPr>
            <a:r>
              <a:rPr lang="th-TH" kern="11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ตัวแทนจำหน่ายทางการท่องเที่ยวตรงกับข้อใด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Domestic                       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Tour Operator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 Travel Agency                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Inbound Tour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3684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 3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กฎหมายและสิทธิของนักท่องเที่ยว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722905" y="1857364"/>
            <a:ext cx="7557056" cy="4186254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ความหมายของนักท่องเที่ยว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1.นักท่องเที่ยวนานาชาติ 		2.นักท่องเที่ยวภายในประเทศ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ประเภทการเดินทางของนักท่องเที่ยว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1.นักเดินทางท่องเที่ยวอาสาสมัคร	2.นักสำรวจ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3.นักท่องเที่ยวที่เดินทางเป็นกลุ่มอิสระ	4.นักท่องเที่ยวที่เดินทางเป็นกลุ่ม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กฎหมายและสิทธิของนักท่องเที่ยว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1.การขอ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VISA			2.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ความแตกต่างของหนังสือเดินทาง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3.เอกสารการผ่านเข้าและออกต่างแดน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4.มาตรการในการตรวจคนเข้าเมือง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5.การเรียกร้องสิทธิของนักท่องเที่ยว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6024" y="428604"/>
            <a:ext cx="7557056" cy="1154098"/>
          </a:xfrm>
        </p:spPr>
        <p:txBody>
          <a:bodyPr>
            <a:normAutofit fontScale="90000"/>
          </a:bodyPr>
          <a:lstStyle/>
          <a:p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เนื้อหาสาระ</a:t>
            </a:r>
            <a:b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50612" y="1142984"/>
            <a:ext cx="7557056" cy="48737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การท่องเที่ยวแห่งประเทศไทย ได้นิยามศัพท์ทางนักท่องเที่ยวเพื่อใช้ในงานสถิติ  ดังนี้</a:t>
            </a:r>
          </a:p>
          <a:p>
            <a:pPr fontAlgn="base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1. นักท่องเที่ยวระหว่างประเทศ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Visitor)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บุคคลที่มิได้มีที่พำนักถาวรในราชอาณาจักรไทย เดินทางเข้ามาเพื่อประกอบภารกิจใดๆ ทั้งนี้ต้องมิได้รับค่าจ้างในการประกอบภารกิจนั้นจากผู้ใดในราชอาณาจักรไทย</a:t>
            </a:r>
          </a:p>
          <a:p>
            <a:pPr fontAlgn="base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2. นักท่องเที่ยวภายในประเทศ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Domestic Visitor)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บุคคลทุกสัญชาติที่มีที่พำนักถาวรอยู่ในราชอาณาจักรไทย  และเดินทางไปยังสถานที่หนึ่งในอีกจังหวัดหนึ่ง  ซึ่งมิใช่ถิ่นที่อยู่ประจำ  เพื่อประกอบภารกิจใดๆ  ทั้งนี้ต้องไม่ได้รับค่าจ้างในการประกอบภารกิจนั้น ๆ จากผู้ใด  ณ  สถานที่แห่งนั้น</a:t>
            </a: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รูปแบบลักษณะของนักท่องเที่ยวมีดังนี้ 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1.รูปแบบการท่องเที่ยวส่วนบุคคล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Free Individual Traveler)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มีชื่อย่อคือ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F.I.T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เข้าใจง่ายๆ ก็คือ นักท่องเที่ยวที่จัดการเดินทางท่องเที่ยวด้วยตัวเอง ซึ่งปัจจุบันการเดินทางท่องเที่ยวแบบ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ไอที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F.I.T)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735992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เหตุผลที่นักท่องเที่ยวนิยมเลือกการเดินทางท่องเที่ยวแบบอิสระ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F.I.T)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มีความส่วนตัวสูง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2.มีอิสระในการจัดการเดินทางด้วยตัวเอง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3.สามารถยืดหยุ่นเวลาได้ตามต้องการ สามารถแวะชมสถานที่ท่องเที่ยวนั้นๆได้ตามใจชอบ 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4.ได้พบเจอประสบการณ์ใหม่ๆระหว่างเดินทาง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รูปแบบบ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นักท่องเที่ยวแบบหมู่คณะ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Group Individual </a:t>
            </a:r>
            <a:r>
              <a:rPr 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Travellers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มีชื่อย่อว่า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G.I.T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เข้าใจง่ายๆ ก็คือการเดินทางแบบหมู่คณะกันหลายๆคน เป็นรูปแบบของการท่องเที่ยวที่นักท่องเที่ยวซื้อแพ็คเกจการท่องเที่ยว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Package Tour)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จากบริษัทนำเที่ยว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เหตุผลหลักที่นักท่องเที่ยว เลือกเดินทางในรูปแบบการท่องเที่ยวแบบหมู่คณะ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Group Tour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มีดังนี้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1.ความเหมาะสมคล่องตัว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2.มีความสะดวกในการติดต่อสื่อสาร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3.ได้ความรู้จากสถานที่ท่องเที่ยวต่างๆ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เนื่องจากการท่องเที่ยวแบบหมู่คณะ จะมีมัคคุเทศก์นำเที่ยวและบรรยายความรู้เกี่ยวกับสถานที่ท่องเที่ยวต่างๆ 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4.สิทธิพิเศษอื่นๆที่จะได้รับ อาทิเช่น  การเยี่ยมชมสถานที่สำคัญบางแห่ง ซึ่งจะเปิดให้แก่บุคคลบางคณะเท่านั้น  หรือการได้เดินทางไปกับบุคคลสำคัญในคณะ เป็นต้น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357166"/>
            <a:ext cx="7735992" cy="61167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สิทธิประโยชน์ของนักท่องเที่ยว</a:t>
            </a:r>
          </a:p>
          <a:p>
            <a:pPr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นักท่องเที่ยวจะได้รับความคุ้มครองตามพระราชบัญญัติธุรกิจนำเที่ยวและมัคคุเทศก์ พ.ศ. 2535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อยากขอวีซ่าต้องทำอย่างไร?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ติดต่อสถานทูตหรือศูนย์รับยื่นคำร้องขอวีซ่าโดยตรง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เป็นวิธีการดั้งเดิมที่คนส่วนใหญ่ทำเมื่อต้องการขอวีซ่า คือเป็นการไปยื่นขอวีซ่าด้วยตัวเอง โดยก่อนที่จะไปติดต่อจำเป็นที่จะต้องเตรียมเอกสารให้พร้อม รายละเอียดของเอกสารที่ต้องเตรียมนั้นเข้าไปดูได้ตามเว็บไซต์สถานทูตของแต่ละประเทศ 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ยื่นขอวีซ่าออนไลน์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ปัจจุบันบางประเทศสามารถยื่นขอวีซ่าแบบออนไลน์ได้แล้ว  โดยสามารถเข้าไปกรอกแบบฟอร์มแบบออนไลน์และอัพโหลดข้อมูลส่วนตัว เช่น รูปถ่าย และเอกสารที่จำเป็นต่อการพิจารณาต่างๆ ซึ่งเมื่อเข้าไปยังเว็บไซต์จะมีบอกรายละเอียดว่าต้องใช้เอกสารอะไรบ้าง ประเทศที่สามารถยื่นขอวีซ่าแบบออนไลน์ได้ เช่น ออสเตรเลีย นิวซีแลนด์ และแคนาดา เป็นต้น อย่างไรก็ตามการยื่นวีซ่าแบบออนไลน์ก็มีข้อกำหนด และระยะเวลาในการยื่น ที่ต้องศึกษาก่อนทุกครั้ง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ขอวีซ่าที่สนามบินปลายทาง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Visa on Arrival)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285728"/>
            <a:ext cx="7878868" cy="61882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เอกสารอะไรบ้างที่ต้องใช้ในการขอวีซ่า? 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ในการขอวีซ่า หากมีเอกสารครบก็ถือว่ามีชัยไปกว่าครึ่ง ดังนั้นเรามาดูกันว่ามีเอกสารอะไรบ้าง 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หนังสือเดินทางเล่มปัจจุบันที่ยังไม่หมดอายุ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โดยปกติต้องมีอายุคงเหลือมากกว่า 6 เดือน และมีหน้าว่างสำหรับรับตราปรับทับวีซ่าอย่างน้อย 1 หน้า 2. รูปถ่ายตามที่สถานทูตกำหนด – ขนาดและเงื่อนไขตามแต่ละสถานทูตกำหนด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หลักฐานการทำงาน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กรณีทำงานประจำ ได้แก่ หนังสือรับรองการทำงาน ใบลางาน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หรือสลิป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เงินเดือน เพื่อยืนยันว่ามีงานทำอยู่จริง หากเป็นเจ้าของกิจการ สามารถยื่นเอกสารที่แสดงว่าเป็นเจ้าของกิจการ และ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Statement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กิจการย้อนหลัง 6 เดือน หากเกษียณอายุแล้ว ยื่นเอกสารการเกษียณอายุ เช่น สำเนาบัตรข้าราชการ สำเนาเอกสารการจ่ายบำนาญ สำเนาเอกสารรับรองการทำงานที่สุดท้าย เป็นต้น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หลักฐานการศึกษา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(กรณีเป็นนักศึกษา) เช่น หนังสือรับรองการศึกษา ว่าเป็นนักศึกษาระดับไหน สถาบันใด 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แผนการเดินทาง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เอกสารประกอบเพื่อแสดงวัตถุประสงค์การเดินทางว่าเดินทางไปทำอะไร ระยะเวลาที่ไปประมาณกี่วัน และมีแผนว่าจะกลับมาเมื่อไหร่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หลักฐานการจองตั๋วเครื่องบิน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(ในกรณีที่จองตั๋วเรียบร้อยแล้ว)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เอกสารการจองที่พัก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ที่อยู่ของที่พัก ในกรณีที่มีที่พักแล้ว หากยังไม่มีสามารถใช้หนังสือรับรองการจัดหาที่พักได้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 สำเนาเอกสารส่วนตัว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เช่น บัตรประชาชน ทะเบียนบ้าน ใบเปลี่ยนชื่อ-สกุล ใบสมรส ใบหย่า เป็นต้น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 หลักฐานทางการเงิน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รายการความเคลื่อนไหวบัญชีย้อนหลัง 6 เดือน เพื่อยืนยันความน่าเชื่อถือ 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ทั้งนี้อาจมีเอกสารอื่น ๆ อีก ซึ่งแล้วแต่สถานทูตที่จะไปติดต่อจะขอ บางประเทศอาจขอหลักฐานการตรวจสุขภาพ ที่สำคัญอย่าลืมกรอกแบบฟอร์มคำร้องขอวีซ่าให้ครบถ้วน</a:t>
            </a:r>
          </a:p>
          <a:p>
            <a:pPr>
              <a:buNone/>
            </a:pP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หน้ายิ้ม 3"/>
          <p:cNvSpPr/>
          <p:nvPr/>
        </p:nvSpPr>
        <p:spPr>
          <a:xfrm>
            <a:off x="5412587" y="5572140"/>
            <a:ext cx="857256" cy="785818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735992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ประเภทหนังสือเดินทาง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หนังสือเดินทางประเทศไทยในปัจจุบันมี 4 ประเภท ดังนี้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หนังสือเดินทางธรรมดา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Ordinary Passport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หน้าปกสีแดงเลือดหมู)ออกให้สำหรับประชาชนทั่วไป หนังสือเดินทางมีอายุไม่เกิน 5 ปี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หนังสือเดินทางราชการ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Official Passport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หน้าปกสีน้ำเงินเข้ม)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หนังสือเดินทางมีอายุไม่เกิน 5 ปี ผู้ถือต้องใช้ในราชการเท่านั้น ไม่สามารถนำไปใช้ในการเดินทางส่วนตัว</a:t>
            </a:r>
          </a:p>
          <a:p>
            <a:pPr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หนังสือเดินทางทูต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Diplomatic Passport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หน้าปกสีแดงสด)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ประเภทนี้จะมีอายุไม่เกิน 5 ปี ไม่สามารถต่ออายุเพิ่มได้ มีข้อกำหนดออกให้เฉพาะบุคคลดังต่อไปนี้        1. พระบรมวงศ์และพระนัดดาในพระบาทสมเด็จพระเจ้าอยู่หัว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2. พระอนุวงศ์ชั้นพระองค์เจ้าและคู่สมรส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3. พระราชวงศ์และบุคคลสำคัญที่ราชเลขาธิการขอไปเป็นกรณีพิเศษ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4. ประธานองคมนตรี และองคมนตรี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5. นายกรัฐมนตรี รองนายกรัฐมนตรี และรัฐมนตรี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71480"/>
            <a:ext cx="7950306" cy="600079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6. ประธานและรองประธานสภาผู้แทนราษฎร ประธานและรองประธานวุฒิสภา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          7. ประธานศาลฎีกา รองประธานศาลฎีกา และประธานศาลอุทธรณ์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  8. ประธานศาลรัฐธรรมนูญ และประธานศาลปกครองสูงสุด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                  9. อดีตนายกรัฐมนตรี และอดีตรัฐมนตรีกระทรวงการต่างประเทศ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 10. ผู้บัญชาการทหารสูงสุด และ ผู้บัญชาการเหล่าทัพ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 11. ข้าราชการที่มีตำแหน่งทางการทูต ซึ่งเดินทางไปราชการในต่างประเทศ</a:t>
            </a: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 12. ข้าราชการที่มีตำแหน่งทางการทูต ซึ่งปฏิบัติหน้าที่ประจำอยู่ ณ ส่วนราชการในต่างประเทศ คู่สมรส และบุตรในประเทศที่ประจำอยู่หรือทำการศึกษาอยู่ในประเทศอื่น แต่บุตรจะต้องอายุไม่เกิน 25 ปี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  13. คู่สมรสที่ร่วมเดินทางไปกับบุคคลดังกล่าวในข้อ 2-8</a:t>
            </a: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                       14. บุคคลอื่นใดเพื่อประโยชน์แก่ทางราชการหรือภายใต้พันธกรณีระหว่างประเทศ หรือภายใต้สถานการณ์พิเศษที่มีความจำเป็น หรือเผยแพร่ชื่อเสียงเกียรติคุณของประเทศไทย</a:t>
            </a:r>
          </a:p>
          <a:p>
            <a:pPr>
              <a:buNone/>
            </a:pPr>
            <a:r>
              <a:rPr lang="th-TH" sz="2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หนังสือเดินทางชั่วคราว </a:t>
            </a:r>
            <a:r>
              <a:rPr lang="en-US" sz="2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Temporary Passport (</a:t>
            </a:r>
            <a:r>
              <a:rPr lang="th-TH" sz="2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หน้าปกสีเขียว)</a:t>
            </a:r>
            <a:endParaRPr lang="th-TH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นอกจากนี้ ยังมีอีก 3 ประเภทพิเศษ คือ</a:t>
            </a:r>
            <a:endParaRPr lang="th-TH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หนังสือเดินทางพระ ออกให้สำหรับพระภิกษุและสามเณรที่ได้รับอนุญาตให้เดินทางไปต่างประเทศตามนัยระเบียบมหาเถรสมาคม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หนังสือเดินทางเพื่อไปประกอบพิธี</a:t>
            </a:r>
            <a:r>
              <a:rPr lang="th-TH" sz="29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ฮัจญ์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ออกให้ชาวมุสลิมที่เพื่อเดินทางไปประกอบพิธี</a:t>
            </a:r>
            <a:r>
              <a:rPr lang="th-TH" sz="29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ฮัจญ์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จะมีอายุ 2 ปีเท่านั้น</a:t>
            </a:r>
          </a:p>
          <a:p>
            <a:pPr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เอกสารสำคัญประจำตัวเพื่อใช้แทนหนังสือเดินทาง </a:t>
            </a: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Certificate of Identity (C.I.)</a:t>
            </a: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ใช้สำหรับผู้ที่ไม่สามารถต่ออายุหนังสือเดินทางได้ทันตามกำหนด สามารถใช้ เดินทางกลับประเทศไทยได้เพียงอย่างเดียว และมีอายุใช้งาน 30 วัน หรือตามระยะเวลาผู้ออกกำหนด นับจากวันที่ออก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01122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>
                <a:solidFill>
                  <a:schemeClr val="tx1"/>
                </a:solidFill>
              </a:rPr>
              <a:t>แบบทดสอบหน่วยที่ 3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1357298"/>
            <a:ext cx="7923368" cy="5116654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1.ข้อใดคือความหมายของ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Outbound Tour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 การนำนักท่องเที่ยวต่างชาติเข้ามาท่องเที่ยวในประเทศ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การนำเที่ยวคนในประเทศไปท่องเที่ยวต่างประเทศ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การท่องเที่ยวแบบอิสระ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การท่องเที่ยวเป็นหมู่คณะ </a:t>
            </a:r>
          </a:p>
          <a:p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Inbound Tour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มีความหมายตรงกับข้อใด 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ฟ้าใสพานักท่องเที่ยวชาวไทยจากภูเก็ตไปปักกิ่ง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เจนนี่พาเพื่อนจากกรุงเทพฯไปเที่ยวหาดใหญ่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แตงโมพานักท่องเที่ยวชาวอังกฤษมาเที่ยวอยุธยา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เจเจพาเพื่อนร่วมชั้นไปไปเที่ยวเกาะพีพี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Grand Tour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หมายถึงข้อใด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 การเดินทางท่องเที่ยวขนาดใหญ่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การเดินทางท่องเที่ยวเป็นกลุ่มย่อย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การเดินทางท่องเที่ยวโดยอิสระ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การเดินทางท่องเที่ยวภายในประเทศ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8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785794"/>
            <a:ext cx="7735992" cy="535785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หน่วยงานที่มีหน้าที่อำนวยความสะดวกความสะดวกนักท่องเที่ยวต่างประเทศที่เดินทางเข้า ประเทศคือหน่วยงานใด 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บริษัทการบิน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การท่าอากาศยานแห่งประเทศไทย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ด่านตรวจคนเข้าเมือง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ด่านศุลกากร 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Tourist Visa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จะได้รับอนุญาตให้อยู่ภายในประเทศได้กี่วัน 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ก.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60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ข.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90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120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150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กรณีชาวต่างประเทศได้รับการตรวจลงตราหนังสือเดินทางประเภทคนผ่าน (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Transit Visa)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 ได้รับอนุญาตขั้นแรกกี่วัน </a:t>
            </a:r>
            <a:endParaRPr lang="en-US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ก.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7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 15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20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30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 การท่องเที่ยวแห่งประเทศไทย เรียกโดยย่อว่าอะไร 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ททท.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ข.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ททช.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ค.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กทท.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          ง.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ทหท.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11927" y="428604"/>
            <a:ext cx="7557056" cy="8572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เนื้อหาสาระ</a:t>
            </a:r>
            <a:br>
              <a:rPr lang="en-US" b="1" dirty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1357298"/>
            <a:ext cx="7557056" cy="4873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แนวคิดเกี่ยวกับทฤษฎีการจัดการการท่องเที่ยว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Tourism Management)</a:t>
            </a:r>
          </a:p>
          <a:p>
            <a:pPr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แนวคิดด้านการท่องเที่ยว </a:t>
            </a:r>
          </a:p>
          <a:p>
            <a:pPr>
              <a:buNone/>
            </a:pP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ความหมายของการท่องเที่ยว </a:t>
            </a:r>
            <a:r>
              <a:rPr lang="th-TH" b="1" u="sng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ฉลองศรี พิมลสมพงศ์ (2546) </a:t>
            </a: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กล่าวว่า การท่องเที่ยว หมายถึง การ เดินทางเพื่อความเพลิดเพลิน พักผ่อนหย่อนใจและเป็นการเดินทางที่มีเงื่อนไข3 ประการคือ 1. เดินทางจากที่อยู่อาศัยปกติไปยังที่อื่นเป็นการชั่วคราว 2.เดินทางด้วยความสมัครใจ 3.เดินทางด้วยวัตถุประสงค์ใดๆ ก็ได้ที่ไม่ใช่การประกอบอาชีพหรือหารายได้    </a:t>
            </a:r>
            <a:r>
              <a:rPr lang="th-TH" b="1" u="sng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ปรีชา แดงโรจน์ (2544) </a:t>
            </a: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ได้ให้ความหมายของการท่องเที่ยวไว้ว่า การท่องเที่ยวเป็นกิจกรรมอย่างหนึ่งของมนุษย์ซึ่งกระทำเพื่อผ่อนคลายความตึงเครียดจากกิจการงาน ประจำ โดยปกติจะเดินทางจากที่หนึ่งไปยังอีกที่หนึ่ง โดยไม่คำนึงว่าระยะทางนั้นจะใกล้  หรือไกล และการเดินทางนั้นจะมี</a:t>
            </a:r>
            <a:r>
              <a:rPr lang="th-TH" kern="1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การค้าง</a:t>
            </a: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แรมหรือไม่    </a:t>
            </a:r>
            <a:r>
              <a:rPr lang="th-TH" b="1" u="sng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บุญเลิศ  จิตตั้งวัฒนา (2548) </a:t>
            </a: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 เป็นเรื่องของการเดินทางที่เป็น การ</a:t>
            </a:r>
            <a:r>
              <a:rPr lang="th-TH" kern="1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ชั่วคราวดว้ย</a:t>
            </a:r>
            <a:r>
              <a:rPr lang="th-TH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ความสมัครใจ มิใช่ถูกบังคับ หรือเพื่อสินจ้างแต่เพื่อวัตถุประสงค์อื่นๆ เช่น เพื่อการพักผ่อนหย่อนใจความสนุกสนานเพลิดเพลิน การศึกษา    ศาสนากีฬา เยี่ยมญาติมิตร ติดต่อธุรกิจการ ประชุมสัมมนา เป็นต้น มิฉะนั้นก็จะเป็นการเดินทางที่ไม่ใช่การท่องเที่ยว</a:t>
            </a:r>
            <a:r>
              <a:rPr lang="en-US" b="1" kern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b="1" kern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11927" y="357166"/>
            <a:ext cx="7664554" cy="6116786"/>
          </a:xfrm>
          <a:ln w="28575"/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8.ผู้ที่จะเดินทางเข้าราชอาณาจักรได้ต้องมีเอกสารใด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ถือหนังสือเดินทาง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Passport)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ข. เอกสารใช้แทนหนังสือเดินทางที่ถูกต้องสมบูรณ์ และมี อายุการใช้งานไม่น้อยกว่า 6 เดือน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ได้รับการตรวจลงตราจากสถานทูตหรือสถานกงสุลใหญ่ใน ต่างประเทศหรือได้รับการยกเว้นการตรวจลงตรา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ง. ข้อ ก. หรือ ข.  หรือ ค.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</a:t>
            </a:r>
            <a:r>
              <a:rPr lang="it-IT" dirty="0">
                <a:latin typeface="TH SarabunPSK" panose="020B0500040200020003" pitchFamily="34" charset="-34"/>
                <a:cs typeface="TH SarabunPSK" panose="020B0500040200020003" pitchFamily="34" charset="-34"/>
              </a:rPr>
              <a:t> Non-Immigrant -A (Non O-A, Non B-A, Non R-A)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มีระยะเวลาที่ได้รับอนุมัติจาก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สตม. ให้พำนักในไทยได้เท่าไหร่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ก.  ไม่เกิน 1 ปี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ข.ไม่เกิน 30 วัน        ค. 60  วัน         ง.  90 วัน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10.</a:t>
            </a:r>
            <a:r>
              <a:rPr lang="th-TH" dirty="0"/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นักท่องเที่ยว ภาษาอังกฤษเขียนอย่างไร *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Tourist	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ข.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Excursionist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Visitor	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Traveler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439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 4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มาตรฐานทรัพยากรการท่องเที่ยว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1785926"/>
            <a:ext cx="7851074" cy="4257692"/>
          </a:xfrm>
        </p:spPr>
        <p:txBody>
          <a:bodyPr>
            <a:normAutofit fontScale="85000"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ความหมายของทรัพยากรการท่องเที่ยว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ประเภทของทรัพยากรการท่องเที่ยว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1. ทรัพยากรการท่องเที่ยวประเภทธรรมชาติ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 ทรัพยากรการท่องเที่ยวประเภทประวัติศาสตร์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3. ทรัพยากรการท่องเที่ยวประเภทศิลปวัฒนธรรม ประเพณีและกิจกรรม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มาตรฐานการรักษาและช่วงเวลาการให้บริการของทรัพยากรการท่องเที่ยวในภาคต่าง ๆในประเทศไทย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1. ทรัพยากรการท่องเที่ยวที่สำคัญของภาคเหนือ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 ทรัพยากรการท่องเที่ยวที่สำคัญของภาคกลาง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3. ทรัพยากรการท่องเที่ยวที่สำคัญของภาคตะวันออกเฉียงเหนือ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4. ทรัพยากรการท่องเที่ยวที่สำคัญของภาคใต้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5. ทรัพยากรการท่องเที่ยวที่สำคัญของภาคตะวันออก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1011222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เนื้อหาสาระ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ความหมายของทรัพยากรการท่องเที่ยว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ทรัพยากรการท่องเที่ยว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Tourism Resources)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สิ่งหรือสถานที่ที่เกิดขึ้นเองตามธรรมชาติหรือเกิดจากมนุษย์สร้างขึ้น ทั้งที่เป็นรูปธรรม สามารถสัมผัสได้และนามธรรมที่ไม่สามารถสัมผัสได้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ประเภทของทรัพยากรการท่องเที่ยว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1. ทรัพยากรการท่องเที่ยวประเภทธรรมชาติ </a:t>
            </a:r>
            <a:r>
              <a:rPr lang="en-US" dirty="0"/>
              <a:t>(Natural Tourism Resources)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1.1อุทยานแห่งชาติ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1.2 วนอุทยาน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1.3 เขตรักษาพันสัตว์ป่า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1.4 เขตห้ามล่าสัตว์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1.5 สวนพฤกษศาสตร์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1.6 สวน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รุกข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ชาติ 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664554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2. ทรัพยากรการท่องเที่ยวประเภทประวัติศาสตร์ </a:t>
            </a:r>
            <a:r>
              <a:rPr lang="en-US" dirty="0"/>
              <a:t>(Archeological and Historical resources)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2.1 โบราณสถาน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2.2 โบราณวัตถุ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2.3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ศาสน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สถานหรือปู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ชนีย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2.4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ศาสน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วัตถุหรือปู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ชนีย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2.5 แหล่งประวัติศาสตร์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ทรัพยากรการท่องเที่ยวประเภทศิลปวัฒนธรรม ประเพณีและกิจกรรม </a:t>
            </a:r>
            <a:r>
              <a:rPr lang="en-US" dirty="0"/>
              <a:t>(Art and Culture Tradition and Activities resources)</a:t>
            </a:r>
            <a:r>
              <a:rPr lang="th-TH" dirty="0"/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แหล่งท่องเที่ยวหรือทรัพยากรการท่องเที่ยวที่มีคุณค่าทางศิลปะและขนบธรรมเนียม ประเพณีที่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บรรพบุรุษ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ได้สร้างสมและถ่ายทอดเป็นมรดกสืบทอดกันมา ทรัพยากรการท่องเที่ยวประเภทนี้ประกอบด้วยงานประเพณีวิถีชีวิตความเป็นอยู่ของผู้คน  การแสดงศิลปวัฒนธรรม สินค้าพื้นเมือง การแต่งกาย ภาษา ชนเผ่าต่างๆ สวนสนุก สวนสัตว์  หรือกิจกรรมทางการท่องเที่ยว  เช่น การพายเรือ  ขี่จักรยาน เป็นต้น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14290"/>
            <a:ext cx="7557056" cy="85725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ทรัพยากรการท่องเที่ยวที่สำคัญในภาคต่าง ๆ 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1214422"/>
            <a:ext cx="7557056" cy="525953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ประเทศไทยตั้งอยู่ในทวีปเอเชียตะวันออกเฉียงใต้ บนคาบสมุทรอินโดจีน มีพรมแดนทางทิศตะวันออกติดกับสาธารณรัฐประชาธิปไตยประชาชนลาวและราชอาณาจักร กัมพูชา  ทิศใต้ติดอ่าวไทยและมาเลเซีย ทิศตะวันตกติดทะเลอันดามันและสาธารณรัฐแห่ง สหภาพ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เมียนมาร์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ทิศเหนือติดกับสาธารณรัฐแห่งสหภาพ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เมียนมาร์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และสาธารณรัฐประชาธิปไตยประชาชนลาว  มี เนื้อที่ทั้งหมด 513,000  ตารางกิโลเมตร มีจำนวนทั้งสิ้น 77 จังหวัด แบ่งเป็นภาคดังนี้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ทรัพยากรการท่องเที่ยวที่สำคัญของภาคเหนือ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ภาคเหนือเป็นดินแดนที่ร่ำรวยด้วยภูมิประเทศที่งดงาม รายล้อมด้วยขุนเขา สลับซับ ซ้อนอันอุดมไปด้วยผืนป่า งดงามด้วยวัฒนธรรมประเพณีและอบอุ่นด้วยวิถีชีวิตที่เรียบง่าย มี สภาพภูมิประเทศเป็นที่ราบสูงและมีภูเขาสลับซับซ้อน  มีแม่น้ำที่สำคัญได้แก่ 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ปิง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วัง  ยม น่าน ไหลมารวมตัวกันที่ปากน้ำโพ จังหวัดนครสวรรค์  ภาคเหนือประกอบไปด้วย 17 จังหวัด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557056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ทรัพยากรการท่องเที่ยวที่สำคัญของภาคกลาง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ภาคกลางเป็นดินแดนที่ราบลุ่มซึ่งมากมายด้วยท้องนา  พืชพันธุ์ธัญญาหารอุดม สมบูรณ์สมฉายา “อู่ข้าวอู่น้ำของประเทศไทย”  มีโบราณสถานมากมาย บ่งบอกถึงการเป็นเมืองเก่าแก่แสนรุ่งเรือง ซึ่งส่งผลต่อประเพณีวัฒนธรรมอันงดงามมาจนถึงทุกวันนี้  ภาคกลางประกอบไปด้วย 22 จังหวัด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ทรัพยากรการท่องเที่ยวที่สำคัญของภาคตะวันออกเฉียงเหนือ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ภาคตะวันออกเฉียงเหนือเป็นดินแดนที่ราบสูง ซึ่งร่ำรวยด้วยโบราณสถานที่บ่งบอกเรื่องราวทางประวัติศาสตร์  เป็นแหล่ง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อารย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ธรรมเก่าแก่แห่งหนึ่งของโลกตั้งแต่สมัยก่อนประวัติศาสตร์   เช่น  ปราสาทหินผาแต้ม  เป็นต้น  และมากมายด้วยวัฒนธรรมที่น่าสนใจ นอกจากนี้ยังมีแหล่งธรรมชาติอันงดงามด้วยรูปลักษณ์เฉพาะตัว   เช่น  กลุ่มหินเทิบ  เกาะแก่ง กลางลำน้ำโขง ภาคตะวันออกเฉียงเหนือเป็นภาคที่มีเนื้อที่ใหญ่ครอบคลุมพื้นที่  1  ใน  3  ของประเทศไทย ภาคตะวันออกเฉียงเหนือประกอบไปด้วย 20 จังหวัด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428604"/>
            <a:ext cx="7557056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4. ทรัพยากรการท่องเที่ยวที่สำคัญของภาคใต้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ภาคใต้เป็นดินแดนแห่งหมู่เกาะและท้องทะเลงาม อีกทั้งยังอุดมสมบูรณ์ด้วยผืนป่า ดิบซึ่งเป็นถิ่นอาศัยของสรรพชีวิตน่าสนใจ  เป็นภาคที่มีภูมิประเทศเป็นคาบสมุทรยื่นออกไปในทะเลจึงเต็มเปี่ยมไปด้วยแหล่งท่องเที่ยวทางธรรมชาติที่งดงาม มีทั้งทะเลฝั่งอันดามันและทะเลฝั่งอ่าวไทย  ด้านศิลปวัฒนธรรมของชาวใต้ยังโดดเด่นมีเอกลักษณ์ ส่วนวิถีชีวิตนั้นก็มีเสน่ห์ ชวนให้เดินทางไปสัมผัส   ภาคใต้ประกอบไปด้วย 14 จังหวัด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ทรัพยากรการท่องเที่ยวที่สำคัญของภาคตะวันออก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ภาคตะวันออกเป็นดินแดนแห่งหมู่เกาะและท้องทะเลงาม ซึ่งแวดล้อมด้วยผืนป่าดิบและสวนผลไม้ สมบูรณ์ เต็มไปด้วยสารพันแหล่งท่องเที่ยวที่แตกต่างหลากหลาย ไม่ว่าจะเป็นเมืองเก่าริมน้ำ  หมู่เกาะ  ทะเล  น้ำตก  วัดวาอาราม และโบราณสถานงดงาม อีกทั้งยังอุดมด้วยอาหารทะเลสดใหม่จากท้องน้ำสีครามให้ได้อิ่มอร่อยกันทุกฤดู   ภาคตะวันออกประกอบไปด้วย  4  จังหวัด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950306" cy="7254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tx1"/>
                </a:solidFill>
              </a:rPr>
              <a:t>แบบทดสอบหน่วยที่ 4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1071546"/>
            <a:ext cx="8241490" cy="54292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th-TH" sz="4000" dirty="0"/>
              <a:t>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1.จงบอกความหมายของทรัพยากรการท่องเที่ยว </a:t>
            </a: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2.ประเภทของทรัพยากรการท่องเที่ยวประกอบด้วยอะไรบ้าง จงอธิบาย  </a:t>
            </a: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3.จงบอกความแตกต่างระหว่างอุทยานแห่งชาติ และวนอุทยาน </a:t>
            </a: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4.ตามพระราชบัญญัติ เขตรักษาพันธุ์สัตว์ป่า คืออะไร  </a:t>
            </a:r>
          </a:p>
          <a:p>
            <a:pPr lvl="0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5.ภาคเหนือ ประกอบด้วยกี่จังหวัด  จังหวัดอะไรบ้าง  มีแหล่งท่องเที่ยวที่สำคัญอะไรบ้างจงอธิบาย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554804" y="571480"/>
            <a:ext cx="7572428" cy="55861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</a:pP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ข้อใดคือทรัพยากรการท่องเที่ยวประเภทศิลปวัฒนธรรม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ก.  น้ำตก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                             </a:t>
            </a:r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ข.  ตลาดน้ำดำเนินสะดวก</a:t>
            </a:r>
            <a:b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ค.  พิพิธภัณฑ์สถานแห่งชาติ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           </a:t>
            </a:r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ง.  อุทยานประวัติศาสตร์</a:t>
            </a:r>
          </a:p>
          <a:p>
            <a:pPr>
              <a:buClr>
                <a:srgbClr val="FF0000"/>
              </a:buClr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ข้อใดคือทรัพยากรการท่องเที่ยวประเภทธรรมชาติ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  น้ำพุร้อน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 งานช้างสุรินทร์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 สาวสามพราน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สินค้า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OTOP</a:t>
            </a:r>
          </a:p>
          <a:p>
            <a:r>
              <a:rPr kumimoji="0" lang="th-TH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อนุสาวรีย์ท้าวเทพกษัตรี-ท้าวศรีสุนทร เป็นสถานที่ท่องเที่ยวของจังหวัดใด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ก.  เชียงใหม่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 นครรา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ขสีมา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ค.  ภูเก็ต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 สุโขทัย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ประเพณีวิ่งควาย เป็นงานของจังหวัดใด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ก.อุทัยธานี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ข.ชลบุรี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ยโสธร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เพชรบุรี</a:t>
            </a:r>
          </a:p>
          <a:p>
            <a:r>
              <a:rPr lang="th-TH" dirty="0"/>
              <a:t>5.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Wildlife Sanctuary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หมายถึงสถานที่ใด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ก.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อุทยานแห่งชาติ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ข.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เขตรักษาพันธุ์สัตว์ป่า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ค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เขตห้ามล่าสัตว์ป่า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สวนพฤกษศาสตร์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26" name="DefaultOcx">
            <a:extLst>
              <a:ext uri="{FF2B5EF4-FFF2-40B4-BE49-F238E27FC236}">
                <a16:creationId xmlns:a16="http://schemas.microsoft.com/office/drawing/2014/main" id="{77C68024-0717-4077-AD3D-F22D632B9B9C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</a:extLst>
        </p:spPr>
      </p:pic>
      <p:pic>
        <p:nvPicPr>
          <p:cNvPr id="1025" name="HTMLOption1">
            <a:extLst>
              <a:ext uri="{FF2B5EF4-FFF2-40B4-BE49-F238E27FC236}">
                <a16:creationId xmlns:a16="http://schemas.microsoft.com/office/drawing/2014/main" id="{DA78328E-DB2D-4650-B3E8-8171FB8CCA49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571480"/>
            <a:ext cx="7952315" cy="571504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จังหวัดใดในภาคใต้ของประเทศไทยไม่มีอาณาเขตติดต่อกับทะเล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ปัตตานี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พัทลุง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นครศรีธรรมราช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ยะลา 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 “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โกสัมภี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เป็นทรัพยากรการท่องเที่ยวประเภทใด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อุทยานแห่งชาติ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สวนพฤกษศาสตร์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เขตรักษาพันธุ์สัตว์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ป่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วนอุทยาน 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จังหวัดบึงกาฬ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เป็นจังหวัดใหม่ที่แยกออกมาจากจังหวัดใด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หนองบัวลำภู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อุดรธานี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ขอนแก่น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ง.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หนองคาย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 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การท่องเที่ยวอย่างยั่งยืน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จะมีความเกี่ยวข้องกับเรื่องใดมากที่สุด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การสร้างแหล่งท่องเที่ยวใหม่ๆ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การใช้เทคโนโลยีในการพัฒนาแหล่งท่องเที่ยว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การอนุรักษ์ทรัพยากรการท่องเที่ยว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การคัดเลือกนักท่องเที่ยวเฉพาะที่มีคุณภาพสูง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10.ถ้าต้องการเลือกซื้อ ผ้าโขมพัสตร์จากแหล่งผลิตสินค้าต้องไปเลือกซื้อที่ใด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จ.ตาก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จ.ประจวบคีรีขันธ์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ค.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จ.ราชบุรี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ง.  จ.จันทบุรี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11927" y="428604"/>
            <a:ext cx="7878868" cy="9397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องค์กรการท่องเที่ยวโลกแห่งสหประชาชาติ (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UNWTO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83365" y="1428736"/>
            <a:ext cx="7807430" cy="4873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องค์กรการท่องเที่ยวโลกแห่งสหประชาชาติมีสำนักงานใหญ่ตั้งอยู่ ณ กรุงมาดริด, ประเทศสเปน หน้าที่ขององค์กร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UNWTO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เกี่ยวข้องกับการรวบรวมและการเปรียบเทียบข้อมูลเชิงสถิติเกี่ยวกับการท่องเที่ยวระหว่างประเทศและมีสมาชิก ทั้งสิ้น 157 ประเทศ</a:t>
            </a: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วัตถุประสงค์พื้นฐานขององค์กรแห่งนี้คือ การส่งเสริมและการพัฒนาด้านการท่องเที่ยวด้วยมุมมองที่มีส่วนร่วมต่อการพัฒนาเศรษฐกิจ, การสร้างความเข้าใจระหว่างประเทศ, สันติภาพ, ความเจริญรุ่งเรืองและความเคารพกติกาสากลและการเคารพสิทธิมนุษยชนและเสรีภาพขั้นพื้นฐานของปัจเจกบุคคลโดยมิได้แบ่งแยกระหว่างเชื้อชาติ, เพศ, ภาษาหรือศาสนา  </a:t>
            </a: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กำหนดให้ทุกวันที่ 27 กันยายนของทุกปีเป็นวันท่องเที่ยวโลก</a:t>
            </a: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UNWTO Tourism Highlights 2017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ขององค์การการท่องเที่ยวโลกแห่งสหประชาชาติ ระบุ ประเทศไทยเป็นประเทศที่น่าจับตามากที่สุด จากการไต่อันดับประเทศที่มีรายได้จากการท่องเที่ยวของนักท่องเที่ยวต่างชาติ จากอันดับ 5 ขึ้นมาอยู่ที่อันดับ 3 ของโลก แตะที่ 5 หมื่นล้านดอลลาร์สหรัฐ และมีจำนวนนักท่องเที่ยวที่มาพักค้างคืนมากเป็นอันดับ 9 ของโลก อยู่ที่ 33 ล้านคนในปี 2559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ความหมายของการขนส่ง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รูปแบบการคมนาคมขนส่งในอุตสาหกรรมท่องเที่ยว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	1.กฎข้อบังคับการขนส่งทางบก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2.กฎข้อบังคับการขนส่งทางรถไฟ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3.กฎข้อบังคับการขนส่งทางน้ำ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4.กฎข้อบังคับการขนส่งทางอากาศ</a:t>
            </a:r>
          </a:p>
          <a:p>
            <a:pPr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 5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มาตรฐานธุรกิจขนส่ง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252855"/>
            <a:ext cx="7557135" cy="52209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ความหมายของการคมนาคมขนส่ง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การคมนาคมขนส่ง หมายถึง กระบวนการที่เกี่ยวข้องกับการเคลื่อนย้ายคน สัตว์ สิ่งของจากที่หนึ่งไปยังอีกที่หนึ่ง โดยอาศัยสื่อกลางต่างๆภายใต้และราคาที่ตกลงกันไว้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· เป็นกิจกรรมที่ต้องมีการขนส่ง (คน สัตว์ สิ่งของ) จากที่หนึ่งไปยังอีกที่หนึ่ง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· การขนส่งนั้นต้องอาศัยอุปกรณ์ต่างๆ (ยานพาหนะ)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· การขนส่งนั้นต้องเป็นไปตามความต้องการของผู้ที่ต้องการใช้บริการ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รูปแบบการคมนาคมขนส่งในอุตสาหกรรมท่องเที่ยว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1.กฎข้อบังคับการขนส่งทางบก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1.1การขนส่งทางถนน (รถยนต์โดยสาร,เส้นทางถนน)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1.2 สถานีขนส่งรถยนต์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 กฎข้อบังคับการขนส่งทางรถไฟ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2.1ขบวนรถไฟโดยสาร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2.2เส้นทางรถไฟ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2.3สถานีรถไฟ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864870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เนื้อหาสาระ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357166"/>
            <a:ext cx="7557056" cy="61167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3.กฎข้อบังคับการขนส่งทางน้ำ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3.1 เรือ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3.2 ระเบียบการใช้เส้นทางเดินเรือ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3.3 ท่าเรือ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4.กฎข้อบังคับการขนส่งทางอากาศ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4.1 เครื่องบิน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4.2 เส้นทางการบิน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4.3 กฎหมายท่าอากาศยาน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หลักสำคัญในการดำเนินธุรกิจของทางด้านการขนส่ง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ยานพาหนะควรเหมาะสมกับชนิดของการเดินทาง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ยานพาหนะควรเหมาสมกับสภาพปริมาณของผู้โดยสาร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ความสัมพันธ์ภาพที่ดีกับผู้ประกอบการธุรกิจประเทศอื่นๆ เช่น สถานีต่างๆ สนามบิน เป็นต้น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ยานพาหนะควรมีสิ่งอำนวยความสะดวกตามลักษณะการเดินทางและชนิดของพาหนะ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บุคลากรที่ปฏิบัติหน้าที่บนยานพาหนะควรได้รับการฝึกฝนมาเป็นอย่างดี และบริการด้วยความเต็มใจ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357166"/>
            <a:ext cx="7735992" cy="621510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การคมนาคมขนส่ง</a:t>
            </a:r>
            <a:endParaRPr lang="th-TH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การเข้าถึงแหล่งท่องเที่ยวหรือสถานที่ท่องเที่ยวนับเป็นปัจจัยที่สำคัญ ที่จะทำให้นักท่องเที่ยวเกิดความพอใจ และธุรกิจการท่องเที่ยวสามารถดำเนินต่อไปได้ ซึ่งในเรื่องการคมนาคมต้องพิจารณาถึงสิ่งต่างๆดังนี้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รูปแบบของการคมนาคมขนส่ง การคมนาคมขนส่งแต่ละรูปแบบจะแตกต่างกันไปตามลักษณะการประกอบการ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การคมนาคมขนส่งภายในแหล่งท่องเที่ยวหมายถึง รูปแบบและมาตรฐานของการคมนาคมขนส่งภายในแหล่งท่องเที่ยว เช่น รถนำเที่ยวมีเป็นจำนวนเพียงพอหรือไม่ คุณภาพและมาตรฐานของยานพาหนะตลอดจนความสะดวกและความปลอดภัยเป็นต้น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การคมนาคมขนส่งสู่แหล่งท่องเที่ยว สภาพการเดินทางสะดวก ปลอดภัย รวดเร็วและมีมาตรฐานมากน้อยเพียงใด 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แบบแผนการเดินทางของนักท่องเที่ยวพิจารณาว่าเป็นแบบใด เช่น แบบเป็นหมู่คณะ เป็นต้น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บริเวณหรือสถานที่ให้บริการแก่ผู้โดยสารหรืออุปกรณ์อำนวยความสะดวกต่างๆ ในการใช้ยานพาหนะประเภทนั้นนั้นเช่น สถานีขนส่ง หรือบริการต้นทางระหว่างทาง ปลายทาง เป็นต้น</a:t>
            </a:r>
          </a:p>
          <a:p>
            <a:pPr fontAlgn="base"/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 หรือปัญหาการจราจรตัวอย่างเช่น กรุงเทพ เป็นตัวปัญหาสำคัญทั้งต่อเช้ากรุงเทพและต่อนักท่องเที่ยว ซึ่งประเทศคู่แข่งทางการท่องเที่ยวของไทยมักใช้ปัญหาจราจรในกรุงเทพ เป็นเครื่องชี้ถึงข้อเสียการท่องเที่ยวของไทย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1285860"/>
            <a:ext cx="7807430" cy="518809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1.รูปแบบของการคมนาคมขนส่งในการนำนักท่องเที่ยวไปสู่จุดหมายปลายทางส่วนใหญ่ได้แก่อะไร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ก.รถยนต์	    ข.เรือสำราญ	   ค.เครื่องบิน	   ง.รถไฟ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การขนส่งทางบกที่ต้องการใช้ต้นทุนสูงมากคือการขนส่งทางใด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	  ก. รถยนต์ส่วนบุคคล         ข. รถยนต์เช่า    ค. รถยนต์โดยสารสาธารณะ    	ง. รถไฟ  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รถไฟขบวนสายเหนือจะสิ้นสุดที่จังหวัดใด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	  ก. จังหวัดเชียงราย 			ข. จังหวัดเชียงใหม่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 ค. จังหวัดลำปาง 			ง. จังหวัดลำพูน  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การขนส่งเพื่อการท่องเที่ยวโดยพาหนะใดมีความปลอดภัยมากที่สุด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 ก. รถยนต์ส่วนบุคคล               ข. รถไฟ           ค. เครื่องบิน 	    ง. เรือสำราญ  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การท่องเที่ยวระหว่างประเทศที่เดินทางระยะเวลานาน เพื่อสัมผัสทัศนียภาพและร่วมกิจกรรมบันเทิงต่างๆ ส่วนใหญ่เลือกใช้พาหนะใดในการเดินทาง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ก. รถยนต์โดยสารสาธารณะ 	  ข. เครื่องบิน       ค. เรือสำราญ 	    ง. รถยนต์ส่วนบุคคล</a:t>
            </a:r>
          </a:p>
          <a:p>
            <a:pPr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8683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tx1"/>
                </a:solidFill>
              </a:rPr>
              <a:t>แบบทดสอบหน่วยที่ 5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71480"/>
            <a:ext cx="7557056" cy="590247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สายการบินแรกที่เปิดตัวเป็นสายการบินชั้นประหยัด (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Low Cost)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ในประเทศไทย คือ สายการบินใด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ก. </a:t>
            </a:r>
            <a:r>
              <a:rPr lang="en-US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Nok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Air 	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Air Asia 	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Orient Thai 	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Bangkok Air Way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7. บริการข้อมูลท่องเที่ยวอัตโนมัติของการท่องเที่ยวแห่งประเทศไทยคือ หมายเลขใด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ก. 1652 	ข.  1662 		ค.  1672 		ง. 1682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Grand Tour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หมายถึงข้อใด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ก.การเดินทางท่องเที่ยวขนาดใหญ่ 	ข. การเดินทางท่องเที่ยวเป็นกลุ่มย่อย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ค. การเดินทางท่องเที่ยวโดยอิสระ 	ง. การเดินทางท่องเที่ยวภายในประเทศ 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9. องค์ประกอบที่สำคัญที่สุดของอุตสาหกรรมการท่องเที่ยว คือข้อใด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ก. ที่พัก 	ข. นักท่องเที่ยว 	ค. สินค้าที่ระลึก	ง. การขนส่ง </a:t>
            </a:r>
          </a:p>
          <a:p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10. ตัวแทนจำหน่ายทางการท่องเที่ยวตรงกับข้อใด </a:t>
            </a:r>
          </a:p>
          <a:p>
            <a:pPr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ก.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Domestic 			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ข.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Tour Operator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	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Travel Agency 		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Inbound Tour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71480"/>
            <a:ext cx="7557056" cy="590247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ใบงาน  หน่วยที่  5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1. </a:t>
            </a:r>
            <a:r>
              <a:rPr lang="th-TH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จงอธิบายองค์ประกอบที่สำคัญของขนส่งทางถนน</a:t>
            </a: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............................................................................................................................. ........................................ 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 .............................................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 </a:t>
            </a:r>
            <a:r>
              <a:rPr lang="th-TH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จงอธิบายองค์ประกอบที่สำคัญของขนส่งทางอากาศ</a:t>
            </a: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............................................................................................................................. ........................................ 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 .....................................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 </a:t>
            </a:r>
            <a:r>
              <a:rPr lang="th-TH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จงอธิบายองค์ประกอบที่สำคัญของขนส่งทางรถไฟ</a:t>
            </a: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............................................................................................................................. ........................................ ............................................................................................................................................................... ...... ......................................................................................................................................................................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 </a:t>
            </a:r>
            <a:r>
              <a:rPr lang="th-TH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จงอธิบายองค์ประกอบที่สำคัญของขนส่งทางน้ำ</a:t>
            </a:r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............................................................................................................................. ........................................ .......................................................................................................................................................................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5. </a:t>
            </a:r>
            <a:r>
              <a:rPr lang="th-TH" sz="20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</a:rPr>
              <a:t>จงอธิบายประเภทของการขนส่งผู้โดยสารมีกี่ประเภท  อะไรบ้าง </a:t>
            </a:r>
            <a:endParaRPr lang="th-TH" sz="20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7500" lnSpcReduction="2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1.ความหมายและความสำคัญของธุรกิจที่พัก            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2.ประเภทของโรงแรม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2.1โรงแรมที่มีการพัฒนาตามอุตสาหกรรม               2.2โรงแรมที่แบ่งตามลักษณะของการเข้าพักของลูกค้า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2.3โรงแรมที่แบ่งตามขนาดจำนวนห้องพัก               2.4โรงแรมที่แบ่งตามลักษณะการบริหารงาน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2.5โรงแรมที่แบ่งตามราคา                              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2.6โรงแรมที่แบ่งตามทำเลที่ตั้ง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2.6.1โรงแรมสำหรับนักธุรกิจ                        2.6.2โรงแรมแบบสถานตากอากาศ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2.6.3โรงแรมประเภทผู้พักอาศัยประจำ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3.โครงสร้างของโรงแรม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3.1แผนกห้องพัก                                         3.2แผนกอาหารและเครื่องดื่ม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3.3แผนกบัญชี                                            3.4แผนกบุคคลและฝึกอบรม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3.5แผนกช่าง                                              3.6แผนกขายและการตลาด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4.มาตรฐานและขั้นตอนการบริการของโรงแรม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/>
                </a:solidFill>
              </a:rPr>
              <a:t>หน่วยที่ 6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มาตรฐานธุรกิจที่พัก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สิ่งอำนวยความสะดวกทางการท่องเที่ยว</a:t>
            </a:r>
          </a:p>
          <a:p>
            <a:pPr marL="0" indent="0">
              <a:buNone/>
            </a:pP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1837055"/>
            <a:ext cx="7654290" cy="4488815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อาหารและสถานบันเทิง (Food and Entertainment) การบริการอาหารและเครื่องดื่มสำหรับนักท่องเที่ยว 1) การบริการในยานพาหนะระหว่างการเดินทาง 2) การบริการในที่พักแรมหรือโรงแรม 3) การบริการอื่นๆ ดังนี้ ร้านอาหารไทยและอาหารพื้นเมืองแต่ละท้องถิ่น ร้านอาหารประจาชาติต่างๆ ร้านอาหารและสวนอาหารทั่วไป ร้านอาหารจานด่วน (Fast-Food) สถานบันเทิงนับเป็นสิ่งดึงดูดใจนักท่องเที่ยวจะมีสถานบันเทิงหลากหลาย สาหรับให้บริการแก่นักท่องเที่ยว อาจให้บริการควบคู่ไปกับการบริการอาหารและเครื่องดื่ม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การบริการนำเที่ยวและมัคคุเทศก์ การบริการนำเที่ยว ตามพระราชบัญญัติธุรกิจนำเที่ยวและมัคคุเทศก์ พ.ศ. 2535 ได้ให้ความหมายของธุรกิจนำเที่ยว คือการประกอบธุรกิจเกี่ยวกับการจัดหรือการให้บริการหรืออำนวยความสะดวกเกี่ยวกับการเดินทางที่ธุรกิจนำเที่ยวจึงเป็นส่วนสำคัญของ สิ่งอำนวยความสะดวกทางการท่องเที่ยว ซึ่งอาจแบ่งประเภทของการบริการนำเที่ยวได้ดังนี้ 1) การนำเที่ยวนักท่องเที่ยวต่างชาติเข้ามาท่องเที่ยวในประเทศ (Inbound Tour) 2) การนำเที่ยวคนในประเทศไปท่องเที่ยวต่างประเทศ (Domestic Tour)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9397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ประวัติการท่องเที่ยวในประเทศไทย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83365" y="1357298"/>
            <a:ext cx="7715304" cy="4873752"/>
          </a:xfrm>
        </p:spPr>
        <p:txBody>
          <a:bodyPr>
            <a:normAutofit fontScale="92500" lnSpcReduction="2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การส่งเสริมการท่องเที่ยว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เกิดขึ้นโดยพระดำริของพระเจ้าบรมวงศ์เธอกรมพระกำแพงเพชรอัครโยธิน ครั้งทรงดำรงตำแหน่งผู้บัญชาการรถไฟ ได้มีการส่งเรื่องราวเกี่ยวกับเมืองไทยไปเผยแพร่ในสหรัฐอเมริกา ใน พ.ศ. 2467 ได้มีการจัดตั้งแผนกโฆษณาของการรถไฟขึ้น ทำหน้าที่รับรอง และ ให้ความสะดวก แก่นักท่องเที่ยวที่จะเดินทางมาประเทศไทย รวมทั้งการโฆษณาเผยแพร่ประเทศไทย ให้เป็นที่รู้จักของชาวต่างประเทศ มีสำนักงานตั้งอยู่ที่กรมรถไฟ เชิงสะพานนพวงศ์ ต่อมาได้ย้ายมาตั้งที่สถานีรถไฟหัวลำโพง เมื่อพระเจ้าบรมวงศ์เธอกรมพระกำแพงเพชรอัครโยธิน ทรงย้ายไปดำรงตำแหน่งเสนาบดีกระทรวงพาณิชย์ และคมนาคม งานด้านส่งเสริมการท่องเที่ยว ได้ย้ายไปอยู่ที่กระทรวงพาณิชย์ และคมนาคมด้วย แต่ยังคงทำงานร่วมกับกรมรถไฟ มีสำนักงานตั้งที่ถนนเจริญกรุง หน้าไปรษณีย์กลาง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การส่งเสริมการท่องเที่ยว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ได้เริ่มขึ้นอย่างชัดเจนใน พ.ศ. 2479 เมื่อ กระทรวง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เศรษฐ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 เสนอโครงการบำรุงอุตสาหกรรมท่องเที่ยวในประเทศสยามต่อคณะรัฐมนตรี โดยเสนอแผนและวัตถุประสงค์ของการอุตสาหกรรมท่องเที่ยว 3 ประการ คือ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         1. งานโฆษณาชักชวนนักท่องเที่ยว  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2. งานรับรองนักท่องเที่ยว   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3. งานบำรุงสถานที่ท่องเที่ยวและที่พัก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สินค้าที่ระลึก เนื่องจากการผลิตสินค้าที่ระลึก เป็นลักษณะของอุตสาหกรรมขนาดย่อมหรืออุตสาหกรรมในครัวเรือนหรือในชุมชน ซึ่งกระจายอยู่ในภูมิภาคต่างๆ โดยอาศัยแรงงานศิลปะและความประณีต และใช้วัตถุดิบที่มีอยู่ในท้องถิ่น ทาให้เกิดการจ้างงาน การกระจายรายได้ การเพิ่มมูลค่า แก่ทรัพยากรในท้องถิ่น รวมทั้งการอนุรักษ์และส่งเสริมศิลปหัตถกรรม และเป็นการประชาสัมพันธ์แหล่งท่องเที่ยวอีกด้วย สินค้าที่ระลึกการท่องเที่ยวจึงมีบทบาทสาคัญในการพัฒนาและสร้างสรรค์ความเจริญให้กับท้องถิ่น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ระเบียบพิธีการเข้า-ออกประเทศ นักท่องเที่ยวระหว่างประเทศจะต้องปฏิบัติตามระเบียบพิธีการเข้า-ออกประเทศนั้นๆ เพื่อการควบคุมและตรวจตราการเดินทางเข้า-ออกประเทศการจัดเก็บภาษีศุลกากร และอานวยความสะดวกให้กับชาวต่างประเทศที่จะเดินทางเข้ามาเพื่อการท่องเที่ยวหรือธุรกิจ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โครงสร้างพื้นฐาน (Infrastructure) ปัจจัยพื้นฐานที่ให้บริการแก่ประชาชนในประเทศ และถือเป็นปัจจัยพื้นฐานทางการท่องเที่ยวเนื่องจากนักท่องเที่ยวที่เดินทางเข้าไปท่องเที่ยวในประทศใด ก็ตาม จะใช้บริการสาธารณูโภคในประเทศนั้นด้วย การพัฒนาโครงสร้างพื้นฐานให้มาตรฐานทัดเทียมอารยประเทศ นอกจากจะเป็นประโยชน์ต่อประชากรในพื้นที่ ยังเป็นการส่งเสริมการพัฒนาอุตสาหกรรมท่องเที่ยวของประเทศให้มีศักยภาพเพิ่มมากขึ้น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มาตรฐานที่พัก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60033"/>
            <a:ext cx="755705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2"/>
          </p:nvPr>
        </p:nvGraphicFramePr>
        <p:xfrm>
          <a:off x="666115" y="2132965"/>
          <a:ext cx="7038975" cy="3574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38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๑. มาตรฐานที่พักสัมผัสวัฒนธรรมชนบท (Home Stay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 w="38100">
                      <a:solidFill>
                        <a:srgbClr val="00B0F0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8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๒. มาตรฐานที่พักเพื่อการท่องเที่ยว ประเภทโรงแรม (Hotel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9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๓. มาตรฐานที่พักเพื่อการท่องเที่ยว ประเภทสถานที่พักตากอากาศ (Resort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6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๔. มาตรฐานที่พักเพื่อการท่องเที่ยว ประเภทบริการห้องชุด (Service Apartment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8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๕. มาตรฐานที่พักเพื่อการท่องเที่ยว ประเภทเกสต์เฮาส์ (Guesthouse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th-TH" alt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anose="020B0500040200020003" charset="0"/>
                          <a:cs typeface="TH SarabunPSK" panose="020B0500040200020003" charset="0"/>
                        </a:rPr>
                        <a:t>๖. มาตรฐานที่พักแบบพำนักระยะยาว (Long Stay Standard)</a:t>
                      </a:r>
                      <a:endParaRPr lang="en-US" sz="2000" b="0">
                        <a:solidFill>
                          <a:srgbClr val="000000"/>
                        </a:solidFill>
                        <a:latin typeface="TH SarabunPSK" panose="020B0500040200020003" charset="0"/>
                        <a:ea typeface="TH SarabunPSK" panose="020B0500040200020003" charset="0"/>
                        <a:cs typeface="TH SarabunPSK" panose="020B0500040200020003" charset="0"/>
                      </a:endParaRPr>
                    </a:p>
                  </a:txBody>
                  <a:tcPr marL="0" marR="0" marT="0" marB="0">
                    <a:lnL w="38100">
                      <a:solidFill>
                        <a:srgbClr val="00B0F0"/>
                      </a:solidFill>
                      <a:prstDash val="solid"/>
                    </a:lnL>
                    <a:lnR w="38100">
                      <a:solidFill>
                        <a:srgbClr val="00B0F0"/>
                      </a:solidFill>
                      <a:prstDash val="solid"/>
                    </a:lnR>
                    <a:lnT>
                      <a:noFill/>
                    </a:lnT>
                    <a:lnB w="38100">
                      <a:solidFill>
                        <a:srgbClr val="00B0F0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44525" y="1366520"/>
            <a:ext cx="7049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ปัจจัยที่นำมาใช้พิจารณาตัดสินมาตรฐานโรงแรม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1.สภาพทางกายภาพ เช่น ทำเลที่ตั้ง สภาพแวดล้อม เป็นต้น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2.การก่อสร้าง เช่น โครงสร้างกายภาพของโรงแรม ระบบในโรงแรม การเลือกใช้วัสดุและระบบความปลอดภัยของโรงแรม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3.สิ่งอำนวยความสะดวกสำหรับผู้เข้าพัก เช่น ของใช้ต่างๆที่จัดให้ อุปกรณ์ตกแต่งห้องพัก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4.คุณภาพการบริการและการรักษาคุณภาพ เช่น บุคลิกภาพของพนักงาน การบริการ ความสะอาด สุขอนามัย ชื่อเสียงของโรงแรม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5.การบำรุงรักษาโรงแรม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หลักเกณฑ์ที่ใช้ในการตรวจพิจารณามาตรฐานดาวในระดับต่างๆ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มาตรฐานโรงแรมระดับ 1 ดาว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() นอกจากเรื่องความสะอาดและความปลอดภัยแล้ว โรงแรมจะต้องมีสิ่งอำนวยความสะดวกทั่วไปเช่น ห้องพักที่มีขนาดไม่เล็กกว่า 10 ตารางเมตร พร้อมเตียงขนาด 3 ฟุต กระจกแต่งหน้า ถังขยะ โต๊ะ เก้าอี้ ห้องน้ำต้องมีผ้าเช็ดตัวและกระดาษชำระไว้บริการ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มาตรฐานโรงแรมระดับ 2 ดาว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()ภายในโรงแรมมีการตกแต่งด้วยเฟอร์นิเจอร์ ห้องพักต้องมีขนาดไม่เล็กกว่า 14 ตารางเมตร มีตาแมว โซ่คล้องประตู เตียงขนาด 3 ฟุต กระจกแต่งหน้า ถังขยะ โต๊ะ เก้าอี้ น้ำดื่ม โทรทัศน์ขนาด 14 นื้วขึ้นไป และโทรศัพท์ติดต่อภายใน ห้องน้ำเป็นแบบชักโครก มีผ้าเช็ดตัวและกระดาษชำระ เป็นต้น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มาตรฐานโรงแรมระดับ 3 ดาว() ภายในโรงแรมควรประกอบด้วยรูมเซอร์วิส คอฟฟี่ช็อป ห้องประชุมจัดเลียงพร้อมอุปกรณ์ที่จำเป็น ศูนย์ธุรกิจ ห้องน้ำสาธารณะ ห้องน้ำคนพิการ ในส่วนห้องพักควรมีสิ่งอำนวยความสะดวกเพิ่มขึ้นในระดับปานกลาง ขนาดห้องพักไม่เล็กกว่า 18 ตารางเมตร โทรทัศน์ 14 นิ้วพร้อมรีโมทคอนโทรล ตู้เสื้อผ้า ไฟหัวเตียง เครื่องเขียน ห้องน้ำมีอ่างอาบน้ำ ระบบน้ำร้อน-เย็น สบู่ หมวกอาบน้ำ แก้ว ผ้าเช็ดหน้า ผ้าเช็ดเท้า และถุงใส่ผ้าอนามัย เป็นต้น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มาตรฐานโรงแรมระดับ 4 ดาว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() นอกจากสิ่งอำนวยความสะดวกต่างๆแล้วสิ่งที่ต้องเพิ่มเข้ามาคือการตกแต่งสถานที่ให้สวยงาม ห้องพักมาตรฐานซึ่งกว้างกว่า 24 ตารางเมตร เตียงขนาดไม่น้อยกว่า 3.5 ฟุต โทรทัศน์ขนาด 20 นิ้วขึ้นไป ช่องรายการมากกว่า 8 ช่อง ตู้เย็น มินิบาร์ กระติกต้มน้ำร้อนไฟฟ้าพร้อมชา,กาแฟ ชุดขัดรองเท้า ถุงซักผ้า เสื้อคลุมอาบน้ำ รองเท้าแตะ โทรศัพท์ที่สามารถโทรใน/ต่างประเทศได้โดยตรง ภายในห้องน้ำมีอุปกรณ์เครื่องใช้ครบถ้วน ประกอบด้วย โฟมอาบน้ำ แชมพู ผ้าเช็ดมือ ชุดSewing kit(อุปกรณ์เย็บผ้าพกพา) ไดร์เป่าผม ปลั๊กไฟสำหรับโกนหนวด ห้องชุดมีบริการให้เลือก 2 แบบ ห้องStandard ห้องDelux นอกจากนี้ยังมีห้องอาหาร ห้องฟิตเนตมีเครื่องออกกำลังกายไม่ต่ำกว่า 5 ชนิด ห้องอบไอน้ำ ห้องนวด สระว่ายน้ำ ศูนย์ธุรกิจ ห้องประชุมใหญ่ และห้องประชุมย่อยอีกไม่น้อยกว่า 2 ห้อง มีระบบตรวจเช็คและอุปกรณ์ด้านความปลอดภัยครบถ้วน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มาตรฐานโรงแรมระดับ 5 ดาว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() มีการตกแต่งที่สวยงามทั้งภายนอกภายใน เพรียบพร้อมด้วยสิ่งอำนวยความสะดวกและบริการที่ประทับใจ ห้องพักมาตรฐานกว้าง 30 ตารางเมตร เตียงขนาดไม่น้อยกว่า 4 ฟุต โทรทัศน์ 20 นิ้วขึ้นไป พร้อมรีโมทคอนโทรล รายการต้องมีมากกว่า 12 ช่อง ตู้เย็น มินิบาร์ และอุปกรณ์สื่อสาร โทรศัพท์ ห้องน้ำขนาดใหญ่ สุขภัณฑ์สะอาดสวยงาม พร้อมเครื่องชั่งน้ำหนัก อุปกรณ์ของใข้ในห้องน้ำครบถ้วน ห้องฟิตเนตมีอุปกรณ์ออกกำลังกายไม่น้อยกว่า 7 ชนิด ห้องอบไอน้ำ อ่างจากุชชี่ ห้องนวน สระว่ายน้ำ ห้องประชุมใหญ่ที่มีอุปกรณ์ครบถ้วน และห้องประชุมย่อยไม่ต่ำกว่า 4 ห้อง มีระบบความปลอดภัยที่ทันสมัย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มาตรฐานโรงแรมที่สูงกว่า 5 ดาว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จุดสูงสุดของ มาตรฐานดาว อยู่ที่ระดับ 5 ดาว แต่เนื่องจากโรงแรมหลายแห่งต้องการสร้างความแตกต่างจึงประกาศว่าตนเป็นโรงแรมระดับ 6 ดาวหรือ 7 ดาว แต่ยังไม่มีมาตรฐานโรงแรมรับรองระดับ 6 ดาว เพียงประกาศกันเอง ราคาจะสูงกว่าโรงแรม 5 ดาว 20-30% สิ่งที่แตกต่างจากโรงแรมระดับ 5 ดาวคือ มีห้องพักขนาดใหญ่กว่า อุปกรณ์ของใช้ในห้องพักที่ดีกว่า และยังมีต้นห้องส่วนตัวหรือเรียกว่า บัตเลอร์ (Butler)ที่จะเข้าไปดูแลความต้องการของลูกค้า และช่วยทำอาหารให้ สร้างความเป็นส่วนตัวกับลูกค้าเป็นอย่างมาก ประเทศฝรั่งเศสขึ้นชื่อเรื่องเมืองน่าเที่ยวอันดับต้นๆของโลก และให้ความสำคัญกับรายได้จากการท่องเที่ยวเป็นหลัก ได้ประกาศมาตรฐานความหรูหราของโรงแรมมากกว่ามาตรฐานดาวที่ใช้กันอยู่ โดยใช้ชื่อว่า “มาตรฐานระดับพระราชวังหรือ พาเลซ” เกณฑ์การตัดสินไม่ได้วัดเฉพาะด้านความหรูหราเท่านั้น แต่ยังให้คะแนนกับความสำคัญด้านประวัติศาสตร์ที่ยาวนานเป็นประเด็นหลักด้วย ปัจจุบันมีโรงแรมเพียง 8 แห่งเท่านั้นในฝรั่งเศสที่ได้รับเครื่องหมายมาตรฐานระดับพระราชวัง และโรงแรมจะถูกตรวจสอบจากคณะกรรมการทุกๆ 5 ปี หากพบว่ามาตรฐานบกพร่องหรือตกต่ำลง หน่วยงานผู้ออกมาตรฐานสามารถยึดเครื่องหมายสำคัญนี้คืนได้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124585"/>
            <a:ext cx="7557135" cy="52451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7500" lnSpcReduction="10000"/>
          </a:bodyPr>
          <a:lstStyle/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มาตรฐานที่พักเพื่อการท่องเที่ยวแบ่งเป็น 2 ประเภท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ได้แก่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1.ประเภทโรงแรม (Hotel Standard)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สถานที่พักที่จัดตั้งขึ้นโดยมีวัตถุประสงค์ในทางธุรกิจเพื่อให้บริการที่พักชั่วคราวสําหรับคนเดินทาง หรือ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บุคคลอื่นใดโดยมีค่าตอบแทน ทั้งนี้ไม่รวมถึง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(1) สถานที่พักที่จัดตั้งขึ้นเพื่อให้บริการที่พักชั่วคราวซึ่งดําเนินการโดยส่วนราชการรัฐวิสาหกิจ องค์การ มหาชน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หรือหน่วยงานอื่นของรัฐ หรือเพื่อการกุศล หรือการศึกษา ทั้งนี้ โดยมิใช่เป็นการหาผลกําไรหรือรายได้มา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แบ่งปันกัน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(2) สถานที่พักที่จัดตั้งขึ้นโดยมีวัตถุประสงค์เพื่อให้บริการที่พักอาศัยโดยคิดค่าบริการเป็นรายเดือน ขึ้นไปเท่านั้น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(3) สถามาตรฐานที่พักเพื่อการท่องเที่ยวแบ่งเป็น 2 ประเภท ได้แก่นที่พักอื่นใดตามที่กําหนดในกฎกระทรวง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2.ประเภทรีสอร์ท ( Resort Standard )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สถานที่พักที่จัดตั้งขึ้นโดยมีวัตถุประสงค์ในทางธุรกิจเพื่อให้บริการที่พักชั่วคราวสําหรับคนเดินทาง หรือ</a:t>
            </a:r>
          </a:p>
          <a:p>
            <a:pPr marL="0" indent="0">
              <a:buNone/>
            </a:pPr>
            <a:r>
              <a:rPr lang="th-TH" sz="3335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บุคคลอื่นใดโดยมีค่าตอบแทน ทั้งนี้ สถานที่พักตากอากาศตามมาตรฐานฉบับนี้ไม่รวมถึงห้องประชุมสัมมนา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7067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750810" cy="5070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เลือกคำตอบที่เห็นว่าถูกต้องที่สุดเพียงคำตอบเดียว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1.ข้อใดคือความหมายของ Motel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บ้านพักแบ่งให้เช่า  	   ข. สถานที่พักแรมที่ผู้เข้าพักปฏิบัติตนเหมือนสมาชิกของครอบครัว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ค.บ้านพักรับรองของหน่วยงานราชการ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สถานที่พักแรมสำหรับนักท่องเที่ยวเดินทางโดยรถยนต์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Vacation Home มีความหมายตรงกับข้อใด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หอพัก 	        ข. อพาร์ทเม้นท์ 	ค. รีสอร์ท 		ง. บ้านพักรับรอง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Pension จัดอยู่ ในประเภทเดียวกับข้อใด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Motel 	          ข. Home Stay 	ค. Hotel 		ง.  Guesthouse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ข้อใด ไม่ใช่การบริการอาหารในที่พักแรม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Room Service 	ข. Dining Room 	ค. Buffet       	ง. Fast-Food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โรงแรมแห่งแรกของประเทศไทยคือโรงแรมใด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โรงแรมหัวหิน 		ข. โรงแรมรัตนโกสินทร์ 		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โฮเต็ลวังพญาไท    		ง. โรงแรมโอเรียนเต็ล 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4000" b="1" dirty="0">
                <a:solidFill>
                  <a:schemeClr val="tx1"/>
                </a:solidFill>
                <a:sym typeface="+mn-ea"/>
              </a:rPr>
              <a:t>แบบทดสอบหน่วยที่ 6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485775"/>
            <a:ext cx="7678420" cy="56254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ที่พักแรมที่นักท่องเที่ยวแบบ Back Packer นิยมใช้บริการคือข้อใด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โรงแรมระดับ 3 ดาว 		ข. โรงแรมระดับ 5 ดาว 		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หอพัก 				ง. เกสต์เฮาส์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 ชื่อเดิมของสมาคมโรงแรมไทย คือข้อใด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สมาคมโรงแรมเพื่อทัศนศึกษาแห่งประเทศไทย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สมาคมโรงแรมเพื่อศึกษาดูงานแห่งประเทศไทย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สมาคมโรงแรมเพื่อนักทัศนาจรแห่งประเทศไทย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สมาคมโรงแรมเพื่อการบริหารแห่งประเทศไทย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8.ข้อใดไม่ใช่ปัจจัยการกำหนดโครงสร้างองค์การโรงแรม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 ปัจจัยภายใน                 		ข.จำนวนลูกค้า 	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ค.ขนาดโรงแรม                		ง.ประเภทโรงแรม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9.มาตรฐานการท่องเที่ยวไทย พ.ศ. ๒๕๔๖ - ๒๕๕๘  มีจำนวนกี่มาตรฐาน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   56 		ข.    57		ค.    58            	ง.  59 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10.ข้อใดคือที่พักเพื่อการท่องเที่ยว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ก.บ้านให้เช่า			ข.ประเภทโรงแรม 	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ประเภทรีสอร์ท    			ง.ถูกทั้งข้อ ข  และ  ค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66520"/>
            <a:ext cx="7557135" cy="47783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7500" lnSpcReduction="200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1.โรงแรมที่แบ่งตามลักษณะการดำเนินงาน แบ่งออกเป็นกี่ประเภท อะไรบ้าง 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2.จงอธิบายประเภทของโรงแรม ดังต่อไปนี้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1.โรงแรม______________________________________________________________ 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2.บ้านพักตากอากาศ _____________________________________________________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3.โมเต็ล _____________________________________________________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4.คอนโมมิเนียม _____________________________________________________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5.อะพาร์ตเม้นต์ ____________________________________________________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6.บังกะโล 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7.หอพัก ____________________________________________________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8.เกสต์เฮาส์ ___________________________________________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ใบงานหน่วยที่ 6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00042"/>
            <a:ext cx="7735992" cy="597391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 พ.ศ. 2501 เมื่อจอม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พลสฤษดิ์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ธนะรัชต์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ไปพักรักษาตัวอยู่ ณ โรงพยาบาล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วอลเตอร์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รีด สหรัฐอเมริกา ได้ศึกษากิจการท่องเที่ยวด้วยความสนใจ และได้ดำริที่จะส่งเสริมอุตสาหกรรมท่องเที่ยวในประเทศอย่างจริงจัง ในปีต่อมาเมื่อจอม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พลสฤษดิ์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ธนะรัชต์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เป็นนายกรัฐมนตรี ได้มีประกาศพระราชกฤษฎีกาจัดแบ่งส่วนราชการ กรมประชาสัมพันธ์ พ.ศ. 2502 โดยตัด "สำนักงานท่องเที่ยว" ออก แล้วจัดตั้งขึ้นเป็นองค์การอิสระ เรียกว่า "องค์การส่งเสริมการท่องเที่ยวแห่งประเทศไทย"มีชื่อย่อว่า "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อ.ส.ท.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"โดยพระราชกฤษฎีกาจัดตั้งองค์การส่งเสริมการท่องเที่ยว พ.ศ. 2502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ในระยะแรกสถานที่ทำการขององค์การส่งเสริมการท่องเที่ยวแห่งประเทศไทยได้อาศัย อาคารของกรมประชาสัมพันธ์เป็นสำนักงาน ต่อมาได้ย้ายมาเปิดดำเนินงาน ณ สำนักงานถนนศรีอยุธยา เมื่อวันที่ 26 กุมภาพันธ์ 2503 ได้ประกอบพิธีเปิด "องค์การส่งเสริมการท่องเที่ยวแห่งประเทศไทย" เมื่อวันที่ 18 มีนาคม 2503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พระราชบัญญัติการท่องเที่ยวแห่งประเทศไทยได้ผ่านการพิจารณาประกาศในราชกิจจา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นุเบกษา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ฉบับพิเศษ เล่มที่ 96 ตอนที่ 72 วันที่ 4 พฤษภาคม 2522 จัดตั้ง "การท่องเที่ยวแห่งประเทศไทย" ขึ้น มีชื่อย่อว่า "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ททท.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"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1.ประวัติและวิวัฒนาการของธุรกิจอาหารและเครื่องดื่ม               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1.1 ยุคต้น                   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1.2 ยุคกลาง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1.3 ยุคปัจจุบัน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2.ประเภทของภัตตาคารอาหารและเครื่องดื่ม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2.1คอฟฟี่ช็อบ                          2.2 คาเฟทีเรียส์                      2.3 ภัตตาตารชั้นหรู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2.4 ภัตตาคารเฉพาะกลุ่ม             2.5 ร้านอาหารจานด่วน             2.6 ร้านเดลี่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2.7 บุพเฟต์ภัตตาคาร                 2.8 อินเตอร์เน็ตคาเฟ่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3. องค์ประกอบในการดำเนินธุรกิจอาหารและเครื่องดื่ม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3.1 สภาพแวดล้อม                    3.2 การบริการเป็นกันเอง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3.3 รสชาติอาหารเครื่องดื่ม           3.4 ราคาที่เหมาะสม          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3.5 การจัดการและการควบคุมกิจการที่ดี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677" y="274638"/>
            <a:ext cx="7557056" cy="114300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/>
                </a:solidFill>
              </a:rPr>
              <a:t>หน่วยที่ 7</a:t>
            </a:r>
            <a:br>
              <a:rPr lang="th-TH" sz="4000" b="1" dirty="0">
                <a:solidFill>
                  <a:schemeClr val="tx1"/>
                </a:solidFill>
              </a:rPr>
            </a:br>
            <a:r>
              <a:rPr lang="th-TH" sz="4000" b="1" dirty="0">
                <a:solidFill>
                  <a:schemeClr val="tx1"/>
                </a:solidFill>
              </a:rPr>
              <a:t>เรื่อง มาตรฐานธุรกิจอาหารและเครื่องดื่ม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อาหารคืออะไร?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อาหาร คือ สิ่งต่างๆ ที่เรารับประทานเข้าไป โดยการใส่ปาก เคี้ยว กลืนและย่อยเพื่อให้ดูดซึมไปบำรุงส่วนต่างๆ ของร่างกาย รวมถึงอาหารใจเมื่อได้รับประทานเข้าไปจะรู้สึกพอใจ ประทับใจ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อาหารที่ดี คืออาหารที่สะอาด ไม่เป็นพิษ มีรสชาติอร่อยซึ่งมาพร้อมกับการบริการที่ดี ประทับใจ สามารถเชิญชวนให้ลูกค้ากลับมาใช้บริการได้ในครั้งต่อๆ ไป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อาหารไม่ดี คือ อาหารที่ไม่สะอาดเมื่อรับประทานเข้าไปแล้วทำให้ร่างกายได้รับอันตราย อาจเจ็บป่วยหรือเป็นโรคได้ รวมถึงการบริการ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ที่ไม่ดี ขาดการเอาใจใส่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อาหารดีขึ้นอยู่กับ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 การใช้วัตถุดิบและเครื่องปรุง เป็นการคัดวัตถุดิบ เครื่องปรุง การเก็บรักษา การถนอมอาหารให้มีคุณภาพมาตรฐาน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 การปรุงอาหาร โดยคำนึงถึง การปรุงอาหารให้สุกโดยทั่วถึง การสงวนคุณค่าเช่น อาหารประเภทผัก ผลไม้ ควรใช้ไฟแรง และใช้เวลาสั้น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ในการลวกหรือต้มแค่สุก และมีวิธีปรุงที่ถูกสุขลักษณะป้องกันการปนเปื้อนต่างๆ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 ภาชนะและอุปกรณ์ที่ใช้ จะต้องใช้อุปกรณ์ที่เหมาะสมกับประเภทของอาหาร อุปกรณ์มีความสะอาด เก็บรักษา เรียบร้อย ช้อน ส้อม ตะเกียบ วางตั้งเอาด้ามขึ้นในภาชนะโปร่งสะอาด และมีการปกปิด เก็บสูงจากพื้นอย่างน้อย 60 ซม.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 การบริการ การให้การต้อนรับและดูแลเอาใจใส่ลูกค้า ให้ได้ถูกต้องตามมาตรฐานที่ดี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 ความสะอาดของสถานที่ ปลอดจากฝุ่นละออง แมลง สัตว์ต่างๆ จัดสถานที่เป็นสัดส่วน ห้องน้ำอยุ่ห่างจากที่ปรุงและทานอาหาร ขยะมูลฝอยและน้ำเสียได้รับการกำจัดด้วยวิธีที่ถูกหลักสุขาภิบาล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418590"/>
            <a:ext cx="7557135" cy="501840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เครื่องดื่มแบ่งออกเป็นชนิดที่ไม่มีแอลกอฮอล์ และที่มีแอลกอฮอล์   อาทิเช่น</a:t>
            </a:r>
          </a:p>
          <a:p>
            <a:pPr marL="0" indent="0">
              <a:buNone/>
            </a:pPr>
            <a:r>
              <a:rPr lang="th-TH" b="1" u="sng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1.ชา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 เป็นเครื่องดื่มที่มีประวัติยาวนานกว่า5000ปี แต่เดิมเป็นการดื่มเพื่อสุขภาพ ต่อมาเป็นการดื่มเพื่อความอร่อยในกลิ่นหอมและรสชาดิ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ยอดใบชาจะมีราคาแพงกว่าส่วนอื่นของต้น ประเทศที่มีชื่อเสียงในการปลูกชาได้แก่ จีน อาฟริกาตะวันออก อินเดีย อินโดนีเชีย ศรีลังกา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ใบชาจำแนกออกตามประเภทที่จำหน่ายตามท้องตลาดดังนี้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Afternoon tea ชายามบ่าย		Assam อัสสัม			China ชาจีน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Darjeeling			Earl Grey ชาเอิร์ลเกรย์		English breakfast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Iced tea			Indian or Ceylon Blend		Jasmine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Kenya			Lapsang Souchong ชาเลปซาง ซูชอง	Multi-pot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457325"/>
            <a:ext cx="7557135" cy="4979670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th-TH" b="1" u="sng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2.กาแฟ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 กาแฟที่ดีต้องมีกลิ่นหอม รสชาติเข้มพอดี กลมกล่อม และมีสีน้ำตาลนวล ไม่ออกสีเทา สาเหตุที่ทำให้กาแฟเสียคุณภาพประกอบด้วย 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น้ำที่ใช้ไม่บริสุทธิ์ 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อุณหภูมิขณะที่ต้มสูงหรือต่ำกว่า 96 องศา C 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อุ่นกาแฟไว้ในกาสูงหรือต่ำกว่า 68 องศา C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อุ่นกาแฟไว้ในกานานเกินไป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ใส่ปริมาณกาแฟมากหรือน้อยเกินไป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ใช้เวลาในการต้มกาแฟมากหรือน้อยเกินไป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เมล็ดกาแฟผ่านการคั่วไม่เหมาะสม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กาแฟเก่าเกินไป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ใช้แมล็ดกาแฟผิดขนาด ไม่เข้ากับเครื่องทำกาแฟ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- อุปกรณ์ที่ใช้ไม่สะอาด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 มีกากปนอยู่กับกาแฟที่ใช้ดื่ม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57630"/>
            <a:ext cx="7557135" cy="507936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th-TH" b="1" u="sng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3.ไวน์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ไวน์มีแหล่งผลิตที่สำคัญคือ ฝรั่งเศส เยอรมัน อิตาลี สเปน เปอร์ตุเกส อังกฤษ ออสเตรเลีย สหรัฐอเมริกา อาฟริกาใต้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ไวน์แบ่งออกเป็นชนิดต่างๆคือ ไวน์ที่มีก๊าซ ไวน์แดง ไวน์ขาว ไวน์หวาน และไวน์สีชมพูอ่อน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ไวน์ขาวแบ่งออกตามสายพันธุ์องุ่นคือ Chardonnay, Chennin blanc, Gewurztraminer, Pinot Blanc, Pinot Gris / Pinot Grigio, Riesling, Sauvignon Blanc, Semillon, เป็นต้น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ไวน์แดงแบ่งออกตามสายพันธุ์องุ่นคือ Cabernet Sauvignon, Gamay, Merlot, Pinot Noir, Sangiovese, Shiraz / Syrah, Tempranillo, Zinfandel เป็นต้น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การเลือกซื้อไวน์ควรดูที่ Bin number (หมายเลขของถังที่บรรจุ), ยี่ห้อ, ประเทศที่ผลิต, การรับรองแหล่งผลิต (AOC ย่อมาจาก Appellation d'orifine Controlee), Chateau / Estate bottled, ชนิดของสายพันธุ์องุ่น, ปีการผลิต, และ ราคา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452880"/>
            <a:ext cx="7557135" cy="49841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4.เหล้าค็อกเทล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- Sidecar เกิดขึ้นในฝรั่งเศสโดยทหารอเมริกันตั้งแต่ในปี ค.ศ. 1992 โดยมีส่วนผสม ของ น้ำแข็ง บรั่นดี 1 ½ ออนซ์ Grand Marnier (เหล้าหวานรสส้ม) ½ ออนซ์ และ น้ำมะนาวสด 1/3 ออนซ์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- Margarita เกิดขึ้นที่ประเทศเม็กซิโกในปี ค.ศ. 1942 โดยการนำเกลือไปทาไว้ที่ขอบปากแก้ว ส่วนผสมคือ น้ำแข็ง น้ำมะนาวสด ¾ ออนซ์  เหล้า triple sec หรือเหล้า Cointreau 1 ออนซ์ เหล้า blanco tequila 1½ ออนซ์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- Classic Daiquiri จากประเทศคิวบา มีส่วนผสมคือ รัมขาว 2 ½ ออนซ์ น้ำมะนาว 1 ½ ออนซ์ น้ำตาล 4 ช้อนชา มะนาวสด 1 ผล และ น้ำแข็ง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- Daiquiri เป็นค็อกเทลที่นิยมใช้รัมมาเป็นส่วนผสม ซึ่งมีให้เลือกสรรหลากหลายสูตร อาทิ Daiquiri Banana, Daiquiri Mango, Daiquiri Strawberry ฯลฯ เป็นต้น ส่วนผสมมี น้ำแข็ง รัมขาว 2 ออนซ์ น้ำมะนาวสด ¾ ออนซ์ และ น้ำเชื่อม ¾ ออนซ์</a:t>
            </a:r>
          </a:p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- Martini กำเนิดในปี ค.ศ. 1860 ที่สหรัฐอเมริกาน้ำแข็ง เหล้า gin 3 ออนซ์ vermouth 1 ออนซ์ เปลือกมะนาวเป็นเกลียวๆ 1 ส่วน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เรื่องเครื่องดื่ม เครื่องดื่มมีกี่ประเภท</a:t>
            </a:r>
          </a:p>
          <a:p>
            <a:pPr marL="0" indent="0"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เครื่องดื่มสามารถแบ่งออกได้เป็น 2 ประเภทหลักๆ คือ เครื่องดื่มที่ไม่มีแอลกอฮอล์ และเครื่องดื่มที่มีแอลกอฮอล์</a:t>
            </a:r>
          </a:p>
          <a:p>
            <a:pPr fontAlgn="base"/>
            <a:r>
              <a:rPr lang="th-TH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เครื่องดื่มที่ไม่มีแอลกอฮอล์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Non-alcoholic Beverage)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จะมีหลากหลายชนิด ทั้งที่มีแก๊ส ไม่มีแก๊ส มีรสหวาน รสเปรี้ยว เครื่องดื่มประเภทที่ไม่มีแอลกอฮอล์ก็เช่น</a:t>
            </a:r>
          </a:p>
          <a:p>
            <a:pPr marL="0" indent="0"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น้ำดื่ม , น้ำแร่ , น้ำผลไม้ , น้ำเชื่อม , น้ำอัดแก๊ส , เครื่องดื่ม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ชา กาแฟ</a:t>
            </a:r>
          </a:p>
          <a:p>
            <a:r>
              <a:rPr lang="th-TH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เครื่องดื่มที่มีแอลกอฮอล์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Alcoholic Beverage)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เครื่องดื่มประเภทนี้มีมากมายหลายชนิด แต่ละชนิดแตกต่างกันขึ้นอยู่กับปัจจัยหลายอย่าง เช่น วิธีการผลิตโดยการหมัก หรือการกลั่น วัตถุดิบ ปริมาณแอลกอฮอล์ การเก็บหรือการปรุงผสมเพิ่มเติมเป็นต้น ซึ่งเครื่องดื่มแอลกอฮอล์สามารถแบ่งได้เป็น 3 กลุ่ม คือ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กลุ่มที่ 1 คือ กลุ่มสุรา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Spirit)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จิน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รัม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วอดก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้า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บรั่นดี วิสกี้ ตากีลา ลิเคียว แอควาว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แอพเพอริทีฟ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กลุ่มที่ 2 คือ กลุ่มเบียร์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Beer)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ลาเกอร์เบียร์ เอล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กลุ่มที่ 3 คือ กลุ่มไวน์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Wine)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ไวน์แดง ไวน์ขาว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โรเซ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่ไวน์ สปา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คล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ิ้ง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ไวน์ แชมเปญ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วิสกี้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สุราที่ได้จากการหมักและกลั่นจากข้าวชนิด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แล้วแต่ชนิดของวิสกี้ เช่น ข้าวโพด ข้าวสาลี ข้าวบาเลย์ วอดก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้า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เป็นเหล้าสีขาว กลิ่นน้อย ผลิตมาจากมันฝรั่ง นิยมดื่มโดยการแชให้เย็นจัด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จิน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เป็นเหล้าสีขาวกลั่นจากข้าวหลายชนิด แล้วผสมกับผลจูน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ิปเปอร์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เพื่อให้มีกลิ่นหอม</a:t>
            </a:r>
          </a:p>
          <a:p>
            <a:pPr marL="0" indent="0">
              <a:buNone/>
            </a:pP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รัม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เป็นเหล้าชนิดหนึ่งที่ทำจากเหล้าหรือกากน้ำตาล มักดื่มโดยการผสมกับเครื่องดื่มชนิดอื่น หรือผสมค็อกเทล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ตากีลา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เป็นเหล้าที่มีกลิ่นแรงมาก ทำมาจากพืชตระกูลต้นกระบองเพชร นิยมดื่มโดยไม่ผสม หรือผสมค็อกเทล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แอควาว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ิท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เป็นเหล้าสีขาว ผลิตจากข้าวบาเลย์หรือข้าวสาลี หรือมันฝรั่งโดยการหมักและกลั่นเหล้าปรุงแต่งด้วยเมล็ดคาราเวย์ เพื่อให้มีกลิ่นหอม มักเสิร์ฟโดยแช่เย็นจัด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บรั่นดี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ได้จากการกลั่นไวน์ที่ทำจากองุ่น มีหลายชนิดและมีชื่อเรียกต่างกันตามเขตการผลิตองุ่นที่นำมาทำ เช่น ถ้าองุ่นมาจากเมืองคอน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ยัค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ก็จะเรียกบรั่นดีนี้ว่าคอน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ยัค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ลิเคียว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ทำจากการนำเหล้าตัวหลัก เช่น บรั่นดี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รัม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วอดก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้า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หรือเหล้าอื่น มาปรุงแต่งกลิ่นสี โดย ผลไม้ ดอกไม้ รากยา เปลือกผลไม้ ฯลฯ เหล้าชนิดนี้จะมีรสหวาน นิยมดื่มหลังอาหาร และนำไปผสมค็อกเทล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แอพเพอริทิฟ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เครื่องดื่มที่นิยมดื่มก่อนอาหาร ทำจากเหล้าง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ุ่นผ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สมแอลกอฮอล์ รากยา และเครื่องเทศ เพื่อให้มีดีกรีแอลกอฮอล์และกลิ่นรสที่แรงขึ้น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เอน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ิส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เป็นเหล้าประเภท แอพเพอริที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ฟอี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กชนิดหนึ่ง จะมีกลิ่นหอมเย็นของรากยาและเครื่องเทศ ใช้ดื่มแก้ท้องเฟ้อ นิยมดื่มผสมกับน้ำ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2677" y="274638"/>
            <a:ext cx="7557056" cy="65403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นโยบายการท่องเที่ยวปี2563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1071546"/>
            <a:ext cx="7878868" cy="5402406"/>
          </a:xfrm>
        </p:spPr>
        <p:txBody>
          <a:bodyPr>
            <a:normAutofit fontScale="85000" lnSpcReduction="2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ในปี 2563 อุตสาหกรรมการท่องเที่ยวยังคงได้รับความไว้วางใจให้เป็น ฟันเฟืองหลักที่สำคัญในการช่วยกระตุ้นเศรษฐกิจของประเทศ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ททท.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ในฐานะหน่วยงานหลักด้านการตลาด จึงได้กำหนดเป้าหมายเชิงเศรษฐกิจ เพื่อสร้างรายได้ทางการท่องเที่ยวรวมให้เพิ่มขึ้นร้อยละ 10 จากปี 2562 ซึ่งจะทำให้รายได้จากนักท่องเที่ยวต่างชาติเพิ่มขึ้นเป็น 2.431 ล้านล้าน บาท ในปี 2563 ในขณะที่รายได้จากนักท่องเที่ยวชาวไทยจะเพิ่มขึ้นเป็น 1.287 ล้านล้านบาท ทำให้รายได้รวมเพิ่มขึ้นจาก 3.38 ล้านล้านบาท เป็น 3.718 ล้านล้านบาท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ผู้ประกอบการทุกภาคส่วนในอุตสาหกรรมท่องเที่ยวจะแสวงหา แนวทางเปลี่ยนวิกฤติเป็นโอกาส โดยนำโอกาสและจุดแข็งของประเทศ ที่สะท้อนจากตัวนักท่องเที่ยวทั้งชาวไทยและชาวต่างประเทศมากำหนด เป็นแนวทางหลัก ตลอดจนการตลาดท่องเที่ยวเชิงคุณภาพ ตามวิสัยทัศน์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ททท.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ที่ต้องการส่งเสริมให้ประเทศไทยเป็นแหล่งท่องเที่ยวยอดนิยม 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Preferred Destination)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อย่างยั่งยืนต่อไป ด้วย 3 กลยุทธ์หลักนั่นคือ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 สร้างความเชื่อมั่นในคุณค่าของแบ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รนด์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ประเทศไทย โดยผลักดัน การส่งเสริมการท่องเที่ยวแบบ 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Responsible Tourism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อย่างเป็นรูปธรรมในทุกมิติของการดำเนินงานและการสื่อสาร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2. นำเสนอสินค้าและบริการที่สามารถชูเอกลักษณ์ของประเทศไทยแสดงถึงความรับผิดชอบต่อสังคมและสิ่งแวดล้อมตลอดจนสินค้าที่กระตุ้นและเพิ่มการใช้จ่ายของนัก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3. ขยายตลาดกลุ่มลูกค้าคุณภาพปรับสมดุลตลาดกลุ่มเป้าหมายดึงกลุ่มคนไทยที่นิยมท่องเที่ยวในต่างประเทศให้หันมาท่องเที่ยวในประเทศ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ต่อยอดความเข้มแข็ง ‘วิถีไทย’ ผ่านประสบการณ์จริง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คุณค่าของผลิตภัณฑ์ผ่านการใช้นวัตกรรมกระบวนการผลิตที่ใส่ใจสิ่งแวดล้อมผนวกกับการเล่าเรื่องที่เชื่อมโยงกับภูมิปัญญาท้องถิ่นเนื่องจากนักท่องเที่ยวชาวต่างประเทศมีแนวโน้มสนใจทำกิจกรรมที่เกี่ยวข้องกับวิถีถิ่นเพิ่มมากขึ้นอย่างชัดเจ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th-TH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เครื่องดื่มผสม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ค็อกเทล 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Cocktail)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เครื่องดื่มที่มีส่วนผลมระหว่างเหล้าหลักชนิดใดชนิดหนึ่ง หรือเหล้ามากกว่า 2 ชนิดผสมกัน หรือ มีเหล้าผสมกับส่วนผสม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น้ำเชื่อม น้ำมะนาว ครีม เหล้าหวาน เพื่อปรุงแต่งกลิ่นและรสให้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)นส่วนผสมกต่างกันออกไป</a:t>
            </a:r>
          </a:p>
          <a:p>
            <a:pPr fontAlgn="base"/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ม็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อก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เทล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Mocktail)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เครื่องดื่มผสมที่จำลงให้เหมือน ค็อกเทล เพียงแต่ไม่มีแอลกอฮอล์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เป็นส่วนผสม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ซึ่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งม็อก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เทล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ส่วนมากจะเป็นเครื่องดื่มที่ทำการผสมน้ำผลไม้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เข้าด้วยกัน หรือส่วนผสมอื่น เช่น น้ำอัดลม น้ำเชื่อมผลไม้ นมสด ครีม หรือไอ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ฮก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รีม เป็นต้น</a:t>
            </a:r>
          </a:p>
          <a:p>
            <a:pPr marL="0" indent="0" fontAlgn="base">
              <a:buNone/>
            </a:pPr>
            <a:r>
              <a:rPr lang="th-TH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วิธีการผสมเครื่องดื่ม มี 4 วิธีดังนี้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การเติมส่วนผสมทีละอย่างจนครบสูตร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Fill Up / Build)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เป็นการตวงเครื่องดื่มทีละอย่างลงในแก้วที่มีน้ำแข็งจนครบสูตรแล้วเสิร์ฟ</a:t>
            </a:r>
          </a:p>
          <a:p>
            <a:pPr fontAlgn="base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การคนให้เข้ากัน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Stir)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เป็นการตวงเครื่องดื่มทีละอย่าง ลงในแก้วที่มีน้ำแข็งจนครบสูตรแล้วคนให้เข้ากันอย่างรวดเร็วให้น้ำแข็งละลายน้อยที่สุด</a:t>
            </a:r>
          </a:p>
          <a:p>
            <a:pPr fontAlgn="base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การเขย่าให้เข้ากัน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Shake)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ผสมเครื่องดื่มโดยการตวงส่วนผสมลงในที่เขย่าให้ครบทุกชนิด ใส่น้ำแข็ง ปิดฝาเขย่าให้แน่น แล้วเขย่าด้วยมือจนส่วนผสมเข้ากันดี</a:t>
            </a:r>
          </a:p>
          <a:p>
            <a:pPr fontAlgn="base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การผสมให้เข้ากันโดยเครื่องปั่นไฟฟ้า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Blend)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ผสมเครื่องดื่มโดยการตวงส่วนผสม และใส่น้ำแข็งบดลงในเครื่องปั่นไฟฟ้า การผสมแบบนี้มักใช้กับส่วนผสมที่เข้ากันยาก เช่น ผลไม้สด ไอศกรีม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52353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ภัตตาคาร</a:t>
            </a:r>
          </a:p>
          <a:p>
            <a:r>
              <a:rPr lang="th-TH" b="1" dirty="0"/>
              <a:t>ภัตตาคาร</a:t>
            </a:r>
            <a:r>
              <a:rPr lang="th-TH" dirty="0"/>
              <a:t> หรือ </a:t>
            </a:r>
            <a:r>
              <a:rPr lang="th-TH" b="1" dirty="0"/>
              <a:t>ร้านอาหาร</a:t>
            </a:r>
            <a:r>
              <a:rPr lang="th-TH" dirty="0"/>
              <a:t> เป็นร้านที่คอยบริการอาหารตามความต้องการของลูกค้า ตาม</a:t>
            </a:r>
            <a:r>
              <a:rPr lang="th-TH" dirty="0">
                <a:hlinkClick r:id="rId2" tooltip="พจนานุกรม ฉบับราชบัณฑิตยสถาน"/>
              </a:rPr>
              <a:t>พจนานุกรม ฉบับราชบัณฑิตยสถาน</a:t>
            </a:r>
            <a:r>
              <a:rPr lang="th-TH" dirty="0"/>
              <a:t> พ.ศ. 2525 หมายถึง อาคารที่จำหน่ายอาหารและเครื่องดื่ม</a:t>
            </a:r>
          </a:p>
          <a:p>
            <a:r>
              <a:rPr lang="th-TH" dirty="0"/>
              <a:t>ทอม พาวเวอร์ให้ความหมายของ "ภัตตาคาร" หรือ "</a:t>
            </a:r>
            <a:r>
              <a:rPr lang="en-US" dirty="0"/>
              <a:t>restaurant" </a:t>
            </a:r>
            <a:r>
              <a:rPr lang="th-TH" dirty="0"/>
              <a:t>ว่าคำว่า "</a:t>
            </a:r>
            <a:r>
              <a:rPr lang="en-US" dirty="0"/>
              <a:t>restaurant" </a:t>
            </a:r>
            <a:r>
              <a:rPr lang="th-TH" dirty="0"/>
              <a:t>มาจากภาษาฝรั่งเศส ซึ่งหมายถึงการให้กำลังงาน (</a:t>
            </a:r>
            <a:r>
              <a:rPr lang="en-US" dirty="0"/>
              <a:t>restorer of energy) </a:t>
            </a:r>
            <a:r>
              <a:rPr lang="th-TH" dirty="0"/>
              <a:t>โดยใช้คำนี้มาตั้งแต่ต้น</a:t>
            </a:r>
            <a:r>
              <a:rPr lang="th-TH" dirty="0">
                <a:hlinkClick r:id="rId3" tooltip="คริสต์ศักราช"/>
              </a:rPr>
              <a:t>คริสต์ศักราช</a:t>
            </a:r>
            <a:r>
              <a:rPr lang="th-TH" dirty="0"/>
              <a:t> 1700 (ประมาณ พ.ศ. 2243) เพื่ออธิบายถึงสถานที่ให้บริการซุปและขนมปัง ในปัจจุบันคำว่าภัตตาคาร เป็นคำที่ใช้เรียกสถานที่สาธารณะที่มีการเตรียมอาหารสำหรับ</a:t>
            </a:r>
            <a:r>
              <a:rPr lang="th-TH" dirty="0">
                <a:hlinkClick r:id="rId4" tooltip="ผู้บริโภค"/>
              </a:rPr>
              <a:t>ผู้บริโภค</a:t>
            </a:r>
            <a:r>
              <a:rPr lang="th-TH" dirty="0"/>
              <a:t>หรืออาหารนอกสถานที่</a:t>
            </a:r>
          </a:p>
          <a:p>
            <a:r>
              <a:rPr lang="th-TH" dirty="0">
                <a:hlinkClick r:id="rId5" tooltip="เดนนิส เอล ฟอสเตอร์ (ไม่มีหน้า)"/>
              </a:rPr>
              <a:t>เดนนิส เอล </a:t>
            </a:r>
            <a:r>
              <a:rPr lang="th-TH" dirty="0" err="1">
                <a:hlinkClick r:id="rId5" tooltip="เดนนิส เอล ฟอสเตอร์ (ไม่มีหน้า)"/>
              </a:rPr>
              <a:t>ฟอสเต</a:t>
            </a:r>
            <a:r>
              <a:rPr lang="th-TH" dirty="0">
                <a:hlinkClick r:id="rId5" tooltip="เดนนิส เอล ฟอสเตอร์ (ไม่มีหน้า)"/>
              </a:rPr>
              <a:t>อร์</a:t>
            </a:r>
            <a:r>
              <a:rPr lang="th-TH" dirty="0"/>
              <a:t> ได้กล่าวว่า "</a:t>
            </a:r>
            <a:r>
              <a:rPr lang="en-US" dirty="0"/>
              <a:t>restaurant" </a:t>
            </a:r>
            <a:r>
              <a:rPr lang="th-TH" dirty="0"/>
              <a:t>มาจากรากศัพท์</a:t>
            </a:r>
            <a:r>
              <a:rPr lang="th-TH" dirty="0">
                <a:hlinkClick r:id="rId6" tooltip="ภาษาละติน"/>
              </a:rPr>
              <a:t>ภาษาลาติน</a:t>
            </a:r>
            <a:r>
              <a:rPr lang="th-TH" dirty="0"/>
              <a:t>ว่า "</a:t>
            </a:r>
            <a:r>
              <a:rPr lang="en-US" dirty="0" err="1"/>
              <a:t>restaurabo</a:t>
            </a:r>
            <a:r>
              <a:rPr lang="en-US" dirty="0"/>
              <a:t>" </a:t>
            </a:r>
            <a:r>
              <a:rPr lang="th-TH" dirty="0"/>
              <a:t>แปลว่า "ฉันมาเติมให้เต็มหรืออิ่มหน</a:t>
            </a:r>
            <a:r>
              <a:rPr lang="th-TH" dirty="0" err="1"/>
              <a:t>่ำ</a:t>
            </a:r>
            <a:r>
              <a:rPr lang="th-TH" dirty="0"/>
              <a:t>"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32970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/>
              <a:t>วิวัฒนาการของภัตตาคาร</a:t>
            </a:r>
          </a:p>
          <a:p>
            <a:r>
              <a:rPr lang="th-TH" dirty="0"/>
              <a:t>คำว่า </a:t>
            </a:r>
            <a:r>
              <a:rPr lang="en-US" dirty="0"/>
              <a:t>Restaurant </a:t>
            </a:r>
            <a:r>
              <a:rPr lang="th-TH" dirty="0"/>
              <a:t>เป็นคำที่มาจาก</a:t>
            </a:r>
            <a:r>
              <a:rPr lang="th-TH" dirty="0">
                <a:hlinkClick r:id="rId2" tooltip="ภาษาฝรั่งเศส"/>
              </a:rPr>
              <a:t>ภาษาฝรั่งเศส</a:t>
            </a:r>
            <a:r>
              <a:rPr lang="th-TH" dirty="0"/>
              <a:t> </a:t>
            </a:r>
            <a:r>
              <a:rPr lang="en-US" i="1" dirty="0" err="1"/>
              <a:t>restaurer</a:t>
            </a:r>
            <a:r>
              <a:rPr lang="en-US" dirty="0"/>
              <a:t> </a:t>
            </a:r>
            <a:r>
              <a:rPr lang="th-TH" dirty="0"/>
              <a:t>ซึ่งแปลว่า </a:t>
            </a:r>
            <a:r>
              <a:rPr lang="en-US" dirty="0"/>
              <a:t>Restore </a:t>
            </a:r>
            <a:r>
              <a:rPr lang="th-TH" dirty="0"/>
              <a:t>ปรากฏว่าใช้ครั้งแรกเมื่อ</a:t>
            </a:r>
            <a:r>
              <a:rPr lang="th-TH" dirty="0">
                <a:hlinkClick r:id="rId3" tooltip="คริสต์ศตวรรษที่ 16"/>
              </a:rPr>
              <a:t>คริสต์ศตวรรษที่ 16</a:t>
            </a:r>
            <a:r>
              <a:rPr lang="th-TH" dirty="0"/>
              <a:t> ซึ่งร้านอาหารในสมัยนั้นไม่มีความหลากหลายเท่าในสมัยนี้ คือ จะมีแต่อาหารธรรมดาในราคาปกติ จะมีอาหารเพียงชนิดเดียว เปิดขายอาหารให้กับพวกนักเดินทางและไม่มีที่นั่งรับประทานภายในร้าน ร้านอาหารซึ่งเก่าแก่ที่สุดตาม</a:t>
            </a:r>
            <a:r>
              <a:rPr lang="th-TH" dirty="0">
                <a:hlinkClick r:id="rId4" tooltip="บันทึกสถิติโลกกินเนสส์"/>
              </a:rPr>
              <a:t>บันทึกสถิติโลกกิน</a:t>
            </a:r>
            <a:r>
              <a:rPr lang="th-TH" dirty="0" err="1">
                <a:hlinkClick r:id="rId4" tooltip="บันทึกสถิติโลกกินเนสส์"/>
              </a:rPr>
              <a:t>เนสส์</a:t>
            </a:r>
            <a:r>
              <a:rPr lang="th-TH" dirty="0"/>
              <a:t> ได้บันทึกไว้ว่า ร้าน </a:t>
            </a:r>
            <a:r>
              <a:rPr lang="en-US" dirty="0" err="1"/>
              <a:t>Sobrino</a:t>
            </a:r>
            <a:r>
              <a:rPr lang="en-US" dirty="0"/>
              <a:t> De </a:t>
            </a:r>
            <a:r>
              <a:rPr lang="en-US" dirty="0" err="1"/>
              <a:t>Butin</a:t>
            </a:r>
            <a:r>
              <a:rPr lang="en-US" dirty="0"/>
              <a:t> </a:t>
            </a:r>
            <a:r>
              <a:rPr lang="th-TH" dirty="0"/>
              <a:t>กรุง</a:t>
            </a:r>
            <a:r>
              <a:rPr lang="th-TH" dirty="0">
                <a:hlinkClick r:id="rId5" tooltip="มาดริด"/>
              </a:rPr>
              <a:t>มาดริด</a:t>
            </a:r>
            <a:r>
              <a:rPr lang="th-TH" dirty="0"/>
              <a:t> </a:t>
            </a:r>
            <a:r>
              <a:rPr lang="th-TH" dirty="0">
                <a:hlinkClick r:id="rId6" tooltip="ประเทศสเปน"/>
              </a:rPr>
              <a:t>ประเทศสเปน</a:t>
            </a:r>
            <a:r>
              <a:rPr lang="th-TH" dirty="0"/>
              <a:t> เป็นร้านอาหารที่เก่าแก่ที่สุดโลก เปิดทำการเมื่อปี ค.ศ. 1725 และยังคงเปิดทำการในปัจจุบัน</a:t>
            </a:r>
            <a:r>
              <a:rPr lang="th-TH" baseline="30000" dirty="0"/>
              <a:t>[</a:t>
            </a:r>
            <a:r>
              <a:rPr lang="th-TH" i="1" baseline="30000" dirty="0">
                <a:hlinkClick r:id="rId7" tooltip="วิกิพีเดีย:ต้องการอ้างอิง"/>
              </a:rPr>
              <a:t>ต้องการอ้างอิง</a:t>
            </a:r>
            <a:r>
              <a:rPr lang="th-TH" baseline="30000" dirty="0"/>
              <a:t>]</a:t>
            </a:r>
            <a:r>
              <a:rPr lang="th-TH" dirty="0"/>
              <a:t> ร้านอาหารไม่มีการเปลี่ยนแปลงเลยจนกระทั่งมาถึงในปี </a:t>
            </a:r>
            <a:r>
              <a:rPr lang="th-TH" dirty="0">
                <a:hlinkClick r:id="rId8" tooltip="ค.ศ. 1765"/>
              </a:rPr>
              <a:t>ค.ศ. 1765</a:t>
            </a:r>
            <a:r>
              <a:rPr lang="th-TH" dirty="0"/>
              <a:t> ซึ่งเป็นช่วงที่มี</a:t>
            </a:r>
            <a:r>
              <a:rPr lang="th-TH" dirty="0">
                <a:hlinkClick r:id="rId9" tooltip="การปฏิวัติฝรั่งเศส"/>
              </a:rPr>
              <a:t>การปฏิวัติฝรั่งเศส</a:t>
            </a:r>
            <a:r>
              <a:rPr lang="th-TH" dirty="0"/>
              <a:t> มีการปรับปรุงร้านอาหารจากการที่เป็นที่ที่ขายอาหารที่มีเพียงอย่างเดียวในแต่ละวัน ให้กลายเป็นร้านอาหารที่สามารถรับประทานอาหารภายในได้ มีโต๊ะมีเก้าอี้ มีการบริการที่ดีกว่าเดิม มีรายการอาหารให้เลือกหลากหลาย</a:t>
            </a:r>
          </a:p>
          <a:p>
            <a:r>
              <a:rPr lang="th-TH" dirty="0"/>
              <a:t>งานการครัวก็พัฒนาไปพร้อมกับการพัฒนา</a:t>
            </a:r>
            <a:r>
              <a:rPr lang="th-TH" dirty="0">
                <a:hlinkClick r:id="rId10" tooltip="ร้านอาหาร"/>
              </a:rPr>
              <a:t>ร้านอาหาร</a:t>
            </a:r>
            <a:r>
              <a:rPr lang="th-TH" dirty="0"/>
              <a:t> โดยมีเชฟ </a:t>
            </a:r>
            <a:r>
              <a:rPr lang="en-US" dirty="0"/>
              <a:t>Auguste Escoffier </a:t>
            </a:r>
            <a:r>
              <a:rPr lang="th-TH" dirty="0"/>
              <a:t>ผู้ที่ได้รับการยกย่องว่าเป็น "</a:t>
            </a:r>
            <a:r>
              <a:rPr lang="th-TH" dirty="0">
                <a:hlinkClick r:id="rId11" tooltip="บิดาแห่งการครัว (ไม่มีหน้า)"/>
              </a:rPr>
              <a:t>บิดาแห่งการครัว</a:t>
            </a:r>
            <a:r>
              <a:rPr lang="th-TH" dirty="0"/>
              <a:t>" เพราะเชฟผู้นี้เป็นผู้ที่ริเริ่มการบริการอาหารแบบใหม่ พัฒนารสชาติ สูตร และเทคนิคต่าง ๆ ซึ่งเป็นรากฐานให้พัฒนามาถึงปัจจุบัน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288235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b="1" dirty="0"/>
              <a:t>วิวัฒนาการของภัตตาคารในไทย</a:t>
            </a:r>
          </a:p>
          <a:p>
            <a:r>
              <a:rPr lang="th-TH" dirty="0"/>
              <a:t>เกิดขึ้นในรัชสมัย</a:t>
            </a:r>
            <a:r>
              <a:rPr lang="th-TH" dirty="0">
                <a:hlinkClick r:id="rId2" tooltip="พระบาทสมเด็จพระจุลจอมเกล้าเจ้าอยู่หัว"/>
              </a:rPr>
              <a:t>พระบาทสมเด็จพระจุลจอมเกล้าเจ้าอยู่หัว</a:t>
            </a:r>
            <a:r>
              <a:rPr lang="th-TH" dirty="0"/>
              <a:t> เป็นยุคของการเปิดประเทศ มีการสร้างที่พักแรมตะวันตกลักษณะคล้าย “</a:t>
            </a:r>
            <a:r>
              <a:rPr lang="th-TH" dirty="0">
                <a:hlinkClick r:id="rId3" tooltip="โฮเต็ล"/>
              </a:rPr>
              <a:t>โฮเต็ล</a:t>
            </a:r>
            <a:r>
              <a:rPr lang="th-TH" dirty="0"/>
              <a:t>” ชื่อ บอร์ดดิง </a:t>
            </a:r>
            <a:r>
              <a:rPr lang="th-TH" dirty="0" err="1"/>
              <a:t>เฮาส์</a:t>
            </a:r>
            <a:r>
              <a:rPr lang="th-TH" dirty="0"/>
              <a:t> (</a:t>
            </a:r>
            <a:r>
              <a:rPr lang="en-US" dirty="0"/>
              <a:t>Boarding houses) </a:t>
            </a:r>
            <a:r>
              <a:rPr lang="th-TH" dirty="0"/>
              <a:t>ที่</a:t>
            </a:r>
            <a:r>
              <a:rPr lang="th-TH" dirty="0">
                <a:hlinkClick r:id="rId4" tooltip="ตำบลโคกควาย (ไม่มีหน้า)"/>
              </a:rPr>
              <a:t>ตำบลโคกควาย</a:t>
            </a:r>
            <a:r>
              <a:rPr lang="th-TH" dirty="0"/>
              <a:t> ริม</a:t>
            </a:r>
            <a:r>
              <a:rPr lang="th-TH" dirty="0">
                <a:hlinkClick r:id="rId5" tooltip="แม่น้ำเจ้าพระยา"/>
              </a:rPr>
              <a:t>แม่น้ำเจ้าพระยา</a:t>
            </a:r>
            <a:r>
              <a:rPr lang="th-TH" dirty="0"/>
              <a:t> ในปี </a:t>
            </a:r>
            <a:r>
              <a:rPr lang="th-TH" dirty="0">
                <a:hlinkClick r:id="rId6" tooltip="พ.ศ. 2506"/>
              </a:rPr>
              <a:t>พ.ศ. 2506</a:t>
            </a:r>
            <a:r>
              <a:rPr lang="th-TH" dirty="0"/>
              <a:t> มีการสร้าง</a:t>
            </a:r>
            <a:r>
              <a:rPr lang="th-TH" dirty="0">
                <a:hlinkClick r:id="rId7" tooltip="โรงแรม"/>
              </a:rPr>
              <a:t>โรงแรม</a:t>
            </a:r>
            <a:r>
              <a:rPr lang="th-TH" dirty="0"/>
              <a:t>ขึ้น 2 </a:t>
            </a:r>
            <a:r>
              <a:rPr lang="th-TH" dirty="0">
                <a:hlinkClick r:id="rId7" tooltip="โรงแรม"/>
              </a:rPr>
              <a:t>โรงแรม</a:t>
            </a:r>
            <a:r>
              <a:rPr lang="th-TH" dirty="0"/>
              <a:t>คือ </a:t>
            </a:r>
            <a:r>
              <a:rPr lang="th-TH" dirty="0">
                <a:hlinkClick r:id="rId8" tooltip="โรงแรมโอเรียนเต็ล"/>
              </a:rPr>
              <a:t>โรงแรมโอเรียนเต็ล</a:t>
            </a:r>
            <a:r>
              <a:rPr lang="th-TH" dirty="0"/>
              <a:t> (</a:t>
            </a:r>
            <a:r>
              <a:rPr lang="en-US" dirty="0"/>
              <a:t>Oriental hotel) </a:t>
            </a:r>
            <a:r>
              <a:rPr lang="th-TH" dirty="0"/>
              <a:t>และโรงแรม</a:t>
            </a:r>
            <a:r>
              <a:rPr lang="th-TH" dirty="0" err="1"/>
              <a:t>ฟิซเซอร์</a:t>
            </a:r>
            <a:r>
              <a:rPr lang="th-TH" dirty="0"/>
              <a:t> (</a:t>
            </a:r>
            <a:r>
              <a:rPr lang="en-US" dirty="0"/>
              <a:t>Fisher’s hotel)</a:t>
            </a:r>
          </a:p>
          <a:p>
            <a:r>
              <a:rPr lang="th-TH" dirty="0"/>
              <a:t>ในสมัยนั้นเองพระบาทสมเด็จพระจุลจอมเกล้าเจ้าอยู่หัวมีคอฟฟี่</a:t>
            </a:r>
            <a:r>
              <a:rPr lang="th-TH" dirty="0" err="1"/>
              <a:t>ชอ</a:t>
            </a:r>
            <a:r>
              <a:rPr lang="th-TH" dirty="0"/>
              <a:t>ปแห่งแรกชื่อ </a:t>
            </a:r>
            <a:r>
              <a:rPr lang="th-TH" dirty="0">
                <a:hlinkClick r:id="rId9" tooltip="ร้านกาแฟนรสิงห์ (ไม่มีหน้า)"/>
              </a:rPr>
              <a:t>ร้านกาแฟนรสิงห์</a:t>
            </a:r>
            <a:r>
              <a:rPr lang="th-TH" dirty="0"/>
              <a:t> ตั้งอยู่ที่</a:t>
            </a:r>
            <a:r>
              <a:rPr lang="th-TH" dirty="0">
                <a:hlinkClick r:id="rId10" tooltip="ถนนเสือป่า"/>
              </a:rPr>
              <a:t>ถนนเสือป่า</a:t>
            </a:r>
            <a:r>
              <a:rPr lang="th-TH" dirty="0"/>
              <a:t> ดำเนินการโดยทางราชการ กรมมหรสพหลวงจัด</a:t>
            </a:r>
            <a:r>
              <a:rPr lang="th-TH" dirty="0">
                <a:hlinkClick r:id="rId11" tooltip="ดนตรี"/>
              </a:rPr>
              <a:t>ดนตรี</a:t>
            </a:r>
            <a:r>
              <a:rPr lang="th-TH" dirty="0"/>
              <a:t>แสดงที่คอฟฟี่</a:t>
            </a:r>
            <a:r>
              <a:rPr lang="th-TH" dirty="0" err="1"/>
              <a:t>ชอ</a:t>
            </a:r>
            <a:r>
              <a:rPr lang="th-TH" dirty="0"/>
              <a:t>ปแห่งนี้</a:t>
            </a:r>
          </a:p>
          <a:p>
            <a:r>
              <a:rPr lang="th-TH" dirty="0">
                <a:hlinkClick r:id="rId12" tooltip="พ.ศ. 2465"/>
              </a:rPr>
              <a:t>พ.ศ. 2465</a:t>
            </a:r>
            <a:r>
              <a:rPr lang="th-TH" dirty="0"/>
              <a:t> สมัย</a:t>
            </a:r>
            <a:r>
              <a:rPr lang="th-TH" dirty="0">
                <a:hlinkClick r:id="rId13" tooltip="พระบาทสมเด็จพระมงกุฎเกล้าเจ้าอยู่หัว"/>
              </a:rPr>
              <a:t>พระบาทสมเด็จพระมงกุฎเกล้าเจ้าอยู่หัว</a:t>
            </a:r>
            <a:r>
              <a:rPr lang="th-TH" dirty="0"/>
              <a:t> มี</a:t>
            </a:r>
            <a:r>
              <a:rPr lang="th-TH" dirty="0">
                <a:hlinkClick r:id="rId7" tooltip="โรงแรม"/>
              </a:rPr>
              <a:t>โรงแรม</a:t>
            </a:r>
            <a:r>
              <a:rPr lang="th-TH" dirty="0"/>
              <a:t>ที่ดำเนินการโดยทางราชการเป็นแห่งแรก คือ </a:t>
            </a:r>
            <a:r>
              <a:rPr lang="th-TH" dirty="0">
                <a:hlinkClick r:id="rId14" tooltip="โรงแรมหัวหิน (ไม่มีหน้า)"/>
              </a:rPr>
              <a:t>โรงแรมหัวหิน</a:t>
            </a:r>
            <a:r>
              <a:rPr lang="th-TH" dirty="0"/>
              <a:t> สร้างเพื่อรองรับแขกเมือง สร้างแบบ</a:t>
            </a:r>
            <a:r>
              <a:rPr lang="th-TH" dirty="0">
                <a:hlinkClick r:id="rId15" tooltip="ยุโรป"/>
              </a:rPr>
              <a:t>ยุโรป</a:t>
            </a:r>
            <a:r>
              <a:rPr lang="th-TH" dirty="0"/>
              <a:t> มีอาหารอย่างดีแบบ</a:t>
            </a:r>
            <a:r>
              <a:rPr lang="th-TH" dirty="0">
                <a:hlinkClick r:id="rId16" tooltip="อังกฤษ"/>
              </a:rPr>
              <a:t>อังกฤษ</a:t>
            </a:r>
            <a:r>
              <a:rPr lang="th-TH" dirty="0"/>
              <a:t> พนักงานเสิร์ฟนุ่งผ้าม่วง ใส่</a:t>
            </a:r>
            <a:r>
              <a:rPr lang="th-TH" dirty="0">
                <a:hlinkClick r:id="rId17" tooltip="เสื้อราชปะแตน (ไม่มีหน้า)"/>
              </a:rPr>
              <a:t>เสื้อราชปะแตน</a:t>
            </a:r>
            <a:r>
              <a:rPr lang="th-TH" dirty="0"/>
              <a:t> และสถานที่จัดเลี้ยงหรูหรามากที่สุดในสมัยนั้น อีก 4 ปีต่อมามีการดัดแปลง</a:t>
            </a:r>
            <a:r>
              <a:rPr lang="th-TH" dirty="0">
                <a:hlinkClick r:id="rId18" tooltip="วังพญาไท"/>
              </a:rPr>
              <a:t>วังพญาไท</a:t>
            </a:r>
            <a:r>
              <a:rPr lang="th-TH" dirty="0"/>
              <a:t>เป็น</a:t>
            </a:r>
            <a:r>
              <a:rPr lang="th-TH" dirty="0">
                <a:hlinkClick r:id="rId7" tooltip="โรงแรม"/>
              </a:rPr>
              <a:t>โรงแรม</a:t>
            </a:r>
            <a:r>
              <a:rPr lang="th-TH" dirty="0"/>
              <a:t> เรียกว่า </a:t>
            </a:r>
            <a:r>
              <a:rPr lang="th-TH" dirty="0">
                <a:hlinkClick r:id="rId19" tooltip="โฮเต็ลวังพญาไทย (ไม่มีหน้า)"/>
              </a:rPr>
              <a:t>โฮเต็ลวังพญาไทย</a:t>
            </a:r>
            <a:r>
              <a:rPr lang="th-TH" dirty="0">
                <a:hlinkClick r:id="rId20" tooltip="กรมพระกำแพงเพชรอัครโยธิน"/>
              </a:rPr>
              <a:t> สมเด็จพระเจ้าพี่ยาเธอ กรมหลวงกำแพงเพชรอัครโยธิน</a:t>
            </a:r>
            <a:r>
              <a:rPr lang="th-TH" dirty="0"/>
              <a:t> ผู้บัญชาการกรมการรถไฟแผ่นดินเป็นผู้อำนวยการโรงแรม หลังการเปลี่ยนแปลงการปกครอง จึงได้เปลี่ยนเป็น โรงพยาบาลทหารบกหรือ </a:t>
            </a:r>
            <a:r>
              <a:rPr lang="th-TH" dirty="0">
                <a:hlinkClick r:id="rId21" tooltip="โรงพยาบาลพระมงกุฎเกล้า"/>
              </a:rPr>
              <a:t>โรงพยาบาลพระมงกุฎเกล้า</a:t>
            </a:r>
            <a:r>
              <a:rPr lang="th-TH" dirty="0"/>
              <a:t> ในปัจจุบัน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0533499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92500" lnSpcReduction="10000"/>
          </a:bodyPr>
          <a:lstStyle/>
          <a:p>
            <a:r>
              <a:rPr lang="th-TH" dirty="0"/>
              <a:t>ด้านเครื่องดื่ม ในยุคนั้น ย่านยานนาวามีร้านที่เรียกว่า ”</a:t>
            </a:r>
            <a:r>
              <a:rPr lang="th-TH" dirty="0">
                <a:hlinkClick r:id="rId2" tooltip="เบียร์ฮอล์ (ไม่มีหน้า)"/>
              </a:rPr>
              <a:t>เบียร์</a:t>
            </a:r>
            <a:r>
              <a:rPr lang="th-TH" dirty="0" err="1">
                <a:hlinkClick r:id="rId2" tooltip="เบียร์ฮอล์ (ไม่มีหน้า)"/>
              </a:rPr>
              <a:t>ฮอล์</a:t>
            </a:r>
            <a:r>
              <a:rPr lang="th-TH" dirty="0"/>
              <a:t>” เป็นสถานที่เต้นรำ มี</a:t>
            </a:r>
            <a:r>
              <a:rPr lang="th-TH" dirty="0">
                <a:hlinkClick r:id="rId3" tooltip="อาหาร"/>
              </a:rPr>
              <a:t>อาหาร</a:t>
            </a:r>
            <a:r>
              <a:rPr lang="th-TH" dirty="0"/>
              <a:t>ขายพร้อม</a:t>
            </a:r>
            <a:r>
              <a:rPr lang="th-TH" dirty="0">
                <a:hlinkClick r:id="rId4" tooltip="สุรา"/>
              </a:rPr>
              <a:t>สุรา</a:t>
            </a:r>
            <a:r>
              <a:rPr lang="th-TH" dirty="0"/>
              <a:t>ต่างประเทศ ต่อมาจึงนิยมเปิดขายอีกหลายแห่งและทางบริษัท</a:t>
            </a:r>
            <a:r>
              <a:rPr lang="th-TH" dirty="0">
                <a:hlinkClick r:id="rId5" tooltip="เบียร์"/>
              </a:rPr>
              <a:t>เบียร์</a:t>
            </a:r>
            <a:r>
              <a:rPr lang="th-TH" dirty="0"/>
              <a:t>ที่ผลิตในไทย ได้ทำการส่งเสริมการขายประสบความสำเร็จ ทำให้คนไทยหันมาดื่ม</a:t>
            </a:r>
            <a:r>
              <a:rPr lang="th-TH" dirty="0">
                <a:hlinkClick r:id="rId5" tooltip="เบียร์"/>
              </a:rPr>
              <a:t>เบียร์</a:t>
            </a:r>
            <a:r>
              <a:rPr lang="th-TH" dirty="0"/>
              <a:t>ที่ผลิตใน</a:t>
            </a:r>
            <a:r>
              <a:rPr lang="th-TH" dirty="0">
                <a:hlinkClick r:id="rId6" tooltip="ไทย"/>
              </a:rPr>
              <a:t>ไทย</a:t>
            </a:r>
            <a:r>
              <a:rPr lang="th-TH" dirty="0"/>
              <a:t>กันมากขึ้นสำหรับร้าน</a:t>
            </a:r>
            <a:r>
              <a:rPr lang="th-TH" u="sng" dirty="0">
                <a:hlinkClick r:id="rId7"/>
              </a:rPr>
              <a:t>อาหารไทย</a:t>
            </a:r>
            <a:r>
              <a:rPr lang="th-TH" dirty="0"/>
              <a:t>ทั่วไป เช่น ร้านขาย</a:t>
            </a:r>
            <a:r>
              <a:rPr lang="th-TH" dirty="0">
                <a:hlinkClick r:id="rId8" tooltip="อาหารจีน"/>
              </a:rPr>
              <a:t>อาหารจีน</a:t>
            </a:r>
            <a:r>
              <a:rPr lang="th-TH" dirty="0"/>
              <a:t> มักตั้งในย่าน</a:t>
            </a:r>
            <a:r>
              <a:rPr lang="th-TH" dirty="0">
                <a:hlinkClick r:id="rId9" tooltip="ถนนเยาวราช"/>
              </a:rPr>
              <a:t>ถนนเยาวราช</a:t>
            </a:r>
            <a:r>
              <a:rPr lang="th-TH" dirty="0"/>
              <a:t> </a:t>
            </a:r>
            <a:r>
              <a:rPr lang="th-TH" dirty="0">
                <a:hlinkClick r:id="rId10" tooltip="ถนนราชวงศ์"/>
              </a:rPr>
              <a:t>ถนนราชวงศ์</a:t>
            </a:r>
            <a:r>
              <a:rPr lang="th-TH" dirty="0"/>
              <a:t> </a:t>
            </a:r>
            <a:r>
              <a:rPr lang="th-TH" dirty="0">
                <a:hlinkClick r:id="rId11" tooltip="ถนนทรงวาด"/>
              </a:rPr>
              <a:t>ถนนทรงวาด</a:t>
            </a:r>
            <a:r>
              <a:rPr lang="th-TH" dirty="0"/>
              <a:t> เป็นต้น อาหารที่ขายมีทั้งบะหมี่ </a:t>
            </a:r>
            <a:r>
              <a:rPr lang="th-TH" dirty="0">
                <a:hlinkClick r:id="rId12" tooltip="ก๋วยเตี๋ยว"/>
              </a:rPr>
              <a:t>ก๋วยเตี๋ยว</a:t>
            </a:r>
            <a:r>
              <a:rPr lang="th-TH" dirty="0">
                <a:hlinkClick r:id="rId13" tooltip="ข้าวมันไก่"/>
              </a:rPr>
              <a:t>ข้าวมันไก่</a:t>
            </a:r>
            <a:r>
              <a:rPr lang="th-TH" dirty="0"/>
              <a:t> มีบริการเสิร์ฟถึงรถ โดยเอาถาดอาหารแขวนไว้ที่หน้าต่างรถ หากไม่อยากมานั่งรับประทานที่ริมถนน และในย่าน</a:t>
            </a:r>
            <a:r>
              <a:rPr lang="th-TH" dirty="0">
                <a:hlinkClick r:id="rId14" tooltip="เยาวราช"/>
              </a:rPr>
              <a:t>เยาวราช </a:t>
            </a:r>
            <a:r>
              <a:rPr lang="th-TH" dirty="0"/>
              <a:t>มีการสร้างอาคารสูง 7-9 ชั้น เพื่อเป็นที่ขายอาหารจีนอย่างหรูหรา มี</a:t>
            </a:r>
            <a:r>
              <a:rPr lang="th-TH" dirty="0">
                <a:hlinkClick r:id="rId15" tooltip="โรงน้ำชา (ไม่มีหน้า)"/>
              </a:rPr>
              <a:t>โรงน้ำชา</a:t>
            </a:r>
            <a:r>
              <a:rPr lang="th-TH" dirty="0"/>
              <a:t> </a:t>
            </a:r>
            <a:r>
              <a:rPr lang="th-TH" dirty="0">
                <a:hlinkClick r:id="rId16" tooltip="โรงนวด"/>
              </a:rPr>
              <a:t>โรงนวด</a:t>
            </a:r>
            <a:r>
              <a:rPr lang="th-TH" dirty="0"/>
              <a:t> </a:t>
            </a:r>
            <a:r>
              <a:rPr lang="th-TH" dirty="0">
                <a:hlinkClick r:id="rId17" tooltip="โรงระบำ (ไม่มีหน้า)"/>
              </a:rPr>
              <a:t>โรงระบำ</a:t>
            </a:r>
            <a:r>
              <a:rPr lang="th-TH" dirty="0"/>
              <a:t> และ</a:t>
            </a:r>
            <a:r>
              <a:rPr lang="th-TH" dirty="0">
                <a:hlinkClick r:id="rId18" tooltip="บ่อนการพนัน (ไม่มีหน้า)"/>
              </a:rPr>
              <a:t>บ่อนการพนัน</a:t>
            </a:r>
            <a:r>
              <a:rPr lang="th-TH" dirty="0"/>
              <a:t> ความเจริญของร้านอาหารจีนทำให้เกิด</a:t>
            </a:r>
            <a:r>
              <a:rPr lang="th-TH" dirty="0">
                <a:hlinkClick r:id="rId19" tooltip="ภัตตาคารจีน (ไม่มีหน้า)"/>
              </a:rPr>
              <a:t>ภัตตาคารจีน</a:t>
            </a:r>
            <a:r>
              <a:rPr lang="th-TH" dirty="0"/>
              <a:t>ขนาดใหญ่เกิดขึ้นหลายแห่ง รวมทั้งเป็นแหล่งที่ขายอาหารสำหรับนัก</a:t>
            </a:r>
            <a:r>
              <a:rPr lang="th-TH" dirty="0">
                <a:hlinkClick r:id="rId20" tooltip="ท่องเที่ยว"/>
              </a:rPr>
              <a:t>ท่องเที่ยว</a:t>
            </a:r>
            <a:r>
              <a:rPr lang="th-TH" dirty="0"/>
              <a:t>ตอนกลางคืน</a:t>
            </a:r>
          </a:p>
          <a:p>
            <a:r>
              <a:rPr lang="th-TH" dirty="0"/>
              <a:t>ร้านอาหารที่ได้รับความนิยมในอดีต เช่น อาหาร</a:t>
            </a:r>
            <a:r>
              <a:rPr lang="th-TH" dirty="0">
                <a:hlinkClick r:id="rId21" tooltip="อินเดีย"/>
              </a:rPr>
              <a:t>อินเดีย</a:t>
            </a:r>
            <a:r>
              <a:rPr lang="th-TH" dirty="0"/>
              <a:t> จะมีมากในย่านที่คน</a:t>
            </a:r>
            <a:r>
              <a:rPr lang="th-TH" dirty="0">
                <a:hlinkClick r:id="rId21" tooltip="อินเดีย"/>
              </a:rPr>
              <a:t>อินเดีย</a:t>
            </a:r>
            <a:r>
              <a:rPr lang="th-TH" dirty="0"/>
              <a:t>อาศัยอยู่ เช่น </a:t>
            </a:r>
            <a:r>
              <a:rPr lang="th-TH" dirty="0">
                <a:hlinkClick r:id="rId22" tooltip="ถนนสุรวงศ์"/>
              </a:rPr>
              <a:t>ถนนสุรวงศ์</a:t>
            </a:r>
            <a:r>
              <a:rPr lang="th-TH" dirty="0"/>
              <a:t> </a:t>
            </a:r>
            <a:r>
              <a:rPr lang="th-TH" dirty="0">
                <a:hlinkClick r:id="rId23" tooltip="บางรัก"/>
              </a:rPr>
              <a:t>บางรัก</a:t>
            </a:r>
            <a:r>
              <a:rPr lang="th-TH" dirty="0"/>
              <a:t> และย่าน</a:t>
            </a:r>
            <a:r>
              <a:rPr lang="th-TH" dirty="0">
                <a:hlinkClick r:id="rId24" tooltip="พาหุรัด"/>
              </a:rPr>
              <a:t>พาหุรัด</a:t>
            </a:r>
            <a:endParaRPr lang="th-TH" dirty="0"/>
          </a:p>
          <a:p>
            <a:r>
              <a:rPr lang="th-TH" dirty="0"/>
              <a:t>ในปี </a:t>
            </a:r>
            <a:r>
              <a:rPr lang="th-TH" dirty="0">
                <a:hlinkClick r:id="rId25" tooltip="พ.ศ. 2502"/>
              </a:rPr>
              <a:t>พ.ศ. 2502</a:t>
            </a:r>
            <a:r>
              <a:rPr lang="th-TH" dirty="0"/>
              <a:t> รัฐบาลได้จัดตั้งองค์การส่งเสริมการท่องเที่ยวแห่งประเทศไทย (ปัจจุบันเปลี่ยนเป็น</a:t>
            </a:r>
            <a:r>
              <a:rPr lang="th-TH" dirty="0">
                <a:hlinkClick r:id="rId26" tooltip="การท่องเที่ยวแห่งประเทศไทย"/>
              </a:rPr>
              <a:t>การท่องเที่ยวแห่งประเทศไทย</a:t>
            </a:r>
            <a:r>
              <a:rPr lang="th-TH" dirty="0"/>
              <a:t>) ทำหน้าที่ขยาย</a:t>
            </a:r>
            <a:r>
              <a:rPr lang="th-TH" dirty="0">
                <a:hlinkClick r:id="rId27" tooltip="เศรษฐกิจการท่องเที่ยว (ไม่มีหน้า)"/>
              </a:rPr>
              <a:t>เศรษฐกิจการท่องเที่ยว</a:t>
            </a:r>
            <a:r>
              <a:rPr lang="th-TH" dirty="0"/>
              <a:t> ทำให้เกิด</a:t>
            </a:r>
            <a:r>
              <a:rPr lang="th-TH" dirty="0">
                <a:hlinkClick r:id="rId28" tooltip="โรงแรม"/>
              </a:rPr>
              <a:t>โรงแรม</a:t>
            </a:r>
            <a:r>
              <a:rPr lang="th-TH" dirty="0"/>
              <a:t>ขนาดใหญ่ มีวิธีการจัดการที่ได้มาตรฐานสากลในด้าน</a:t>
            </a:r>
            <a:r>
              <a:rPr lang="th-TH" dirty="0">
                <a:hlinkClick r:id="rId3" tooltip="อาหาร"/>
              </a:rPr>
              <a:t>อาหาร</a:t>
            </a:r>
            <a:r>
              <a:rPr lang="th-TH" dirty="0"/>
              <a:t>และ</a:t>
            </a:r>
            <a:r>
              <a:rPr lang="th-TH" dirty="0">
                <a:hlinkClick r:id="rId29" tooltip="เครื่องดื่ม"/>
              </a:rPr>
              <a:t>เครื่องดื่ม</a:t>
            </a:r>
            <a:r>
              <a:rPr lang="th-TH" dirty="0"/>
              <a:t> มีการปั้นเนยเทียม การแกะสลักน้ำแข็ง ใช้ไฟส่องประดับโต๊ะอาหาร มีการแข่งขันทางด้านบริการ และสถานที่ ๆ ให้ความหรูหรา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35830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554480"/>
            <a:ext cx="7557135" cy="4882515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การจัดประเภทของร้านอาหาร (</a:t>
            </a:r>
            <a:r>
              <a:rPr lang="en-US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Classifying Restaurants)</a:t>
            </a:r>
            <a:endParaRPr lang="th-TH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ร้านอาหารมี 7 แบบ แบ่งตามลักษณะหรือรูปแบบของการให้บริการดังต่อไปนี้</a:t>
            </a: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1.ร้านอาหาร</a:t>
            </a:r>
            <a:r>
              <a:rPr lang="th-TH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ฟาส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ฟู</a:t>
            </a:r>
            <a:r>
              <a:rPr lang="th-TH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้ด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Fast Food)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เน้นที่ความรวดเร็ว มีรูปแบบตั้งแต่รถเข็นขายของริมถนนราคาถูกจนถึงร้านที่เป็นเชนขนาดใหญ่เช่น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Mc Donald's, KFC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แลส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Pizza Hut</a:t>
            </a:r>
          </a:p>
          <a:p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ร้านอาหารบรรยากาศสบายๆ บริการอย่างรวดเร็ว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Fast Casual Dining)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มีเคาน์เตอร์ที่ให้บริการอย่างรวดเร็ว ไม่มีบริการที่โต๊ะแบบเต็มรูปแบบ เช่น ชำระเงินที่เคาน์เตอร์ขาออก มีอาหารที่ปรุงสดมากกว่าจากการแช่แข็ง ราคาสูงกว่าแบบแรกเล็กน้อย ตัวอย่างของร้านคือ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Sizzler, Hippopotamus Restaurant,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Hard Rock Cafe</a:t>
            </a:r>
          </a:p>
          <a:p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ร้านแบบคาเฟ่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Cafes)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จำหน่ายเครื่องดื่มร้อนเช่น ชา กาแฟ หรือ ช็อกโกแลตเป็นหลัก อาจมีอาหารว่าง เช่น ซุป แชนวิช ขนมอบและขนมหวานที่เสิร์ฟเคียงกับเครื่องดื่ม เช่น เค้กหรือคุกกี้ไว้บริการด้วย มีราคาปานกลาง เช่น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Greyhound Cafe', Starbucks,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Dunkin Donuts</a:t>
            </a:r>
          </a:p>
          <a:p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ผับ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Pubs)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จำหน่ายเครื่องดื่มที่มีแอลกอฮอล์เป็นหลัก อาจมีเคาน์เตอร์ให้สั่งอาหาร จำหน่ายอาหารแบบง่ายๆ เช่น แฮมเบอร์เกอร์ เสต</a:t>
            </a:r>
            <a:r>
              <a:rPr lang="th-TH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็ก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ปลาและมันฝรั่งทอด มีราคาปานกลาง</a:t>
            </a: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5.ร้านอาหารเต็มรูปแบบในบรรยากาศสบายๆ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Casual Dining)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มีบริการเสริฟอาหารและเก็บเงินที่โต๊ะ มีเมนูอาหารและเครื่องดื่ม ราคาปานกลาง เช่น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MK Suki, S &amp; P Restaurants,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และ13 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Coins</a:t>
            </a:r>
          </a:p>
          <a:p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.บุ</a:t>
            </a:r>
            <a:r>
              <a:rPr lang="th-TH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ฟเฟ่ต์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Buffet)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บริการตัวเอง ทานได้ไม่จำกัด ราคาตั้งแต่ปานกลางจนถึงสูง เช่น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Oishi, </a:t>
            </a:r>
            <a:r>
              <a:rPr lang="en-US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Sukishi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Hot Pot</a:t>
            </a:r>
          </a:p>
          <a:p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ร้านอาหารหรู (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Fine Dining)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มีบริการเต็มรูปแบบในบรรยากาศหรู พนักงานมีทักษะในการแนะนำอาหารและเครื่องดื่ม และวิธีการเสริฟตามหลักสากล มีไวน์ราคาแพงให้เลือก บางร้านกำหนดให้ลูกค้าต้องแต่งตัวสุภาพตามข้อกำหนด ร้านอาหารประเภทนี้จะไม่มีเชน และต้องจองโต๊ะล่วงหน้า เช่น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 Normandie Restaurant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Mandarin Oriental Hotel, Mezzaluna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 </a:t>
            </a:r>
            <a:r>
              <a:rPr lang="en-US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Lebua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Hotel,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 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Celadon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ที่โรงแรมสุโขทัย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62915" y="274955"/>
            <a:ext cx="7557135" cy="9372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5" y="274955"/>
            <a:ext cx="7557135" cy="892810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4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53308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4" y="1367721"/>
            <a:ext cx="7557135" cy="5096227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Food &amp; Beverage (F&amp;B)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มีความหมายตรงกับข้อใด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อาหารและโภชนาการ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อาหารและบันเทิง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อาหารและการบริการ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อาหารและเครื่องดื่ม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ข้อใดไม่จัดอยู่ในประเภท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Fast-Food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หมูกระทะ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พิซซ่า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ค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แฮมเบอร์เกอร์ 	ง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แซน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วิส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กฎหมายในการจำหน่ายเครื่องดื่มแอลกอฮอล์ในปัจจุบันผู้ซื้อต้องมีอายุไม่ต่ำกว่ากี่ปี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16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17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18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 20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ข้อใด ไม่ใช่การบริการอาหารในที่พักแรม 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Room Service 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Fast-Food 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Dining Room 	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Buffet 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                 ตราสัญลักษณ์นี้ มีความหมายตรงกับข้อใด </a:t>
            </a:r>
          </a:p>
          <a:p>
            <a:pPr marL="0" indent="0">
              <a:buNone/>
            </a:pPr>
            <a:endParaRPr lang="en-US" alt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อาหารสด รสชาติเยี่ยม 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อาหารสะอาด รสชาติอร่อย </a:t>
            </a:r>
            <a:endParaRPr lang="en-US" alt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อาหารแปลก รสชาติเยี่ยม 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</a:t>
            </a:r>
            <a:r>
              <a:rPr lang="en-US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altLang="en-US" sz="2000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อาหารอร่อย ร้านสะอาด </a:t>
            </a:r>
            <a:endParaRPr lang="th-TH" alt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4" y="332656"/>
            <a:ext cx="7557135" cy="864096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tx1"/>
                </a:solidFill>
              </a:rPr>
              <a:t>แบบทดสอบ  หน่วยที่  7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2" name="Picture 26">
            <a:extLst>
              <a:ext uri="{FF2B5EF4-FFF2-40B4-BE49-F238E27FC236}">
                <a16:creationId xmlns:a16="http://schemas.microsoft.com/office/drawing/2014/main" id="{47E4E1E3-D8A4-4B39-9F3A-13F3325A1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50" y="4725144"/>
            <a:ext cx="828675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3113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40768"/>
            <a:ext cx="7557135" cy="5096227"/>
          </a:xfrm>
          <a:ln w="28575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ส่วนผสมในข้อใดไม่ถูกต้องสำหรับ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เมนูเครื่องดื่ม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Mocktail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โซดา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น้ำผลไม้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น้ำเชื่อม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รัม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ขาว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อุปกรณ์ในการผสมเครื่องดื่ม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Cocktail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ในข้อใดไม่ถูกต้อง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เช็กเกอร์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ข. บาร์เทนเดอร์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จิกเกอร์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แก้วผสมเครื่องดื่ม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ข้อใดไม่ใช่อุปกรณ์ประจำโต๊ะอาหาร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ที่เขี่ยบุหรี่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แจกันดอกไม้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ช้อน-ส้อม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หมายเลขโต๊ะ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ข้อใดกล่าวผิดเกี่ยวกับโต๊ะอาหาร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ช้อน-ส้อม ควรวางห่างจากขอบโต๊ะประมาณ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นิ้ว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จานขนมวางทางด้ายซ้ายมือของลูกค้า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แก้วน้ำวางทางด้านขวามือของลูกค้า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มีดเนยหันคมมีดเข้าหาข้างในของโต๊ะ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10.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เพราะเหตุใดเครื่องดื่มประเภทบรั่นดีต้องใช้แก้วก้นสั้น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เพราะดื่มง่าย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เพราะประหยัดค่าใช้จ่าย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ค. เพราะรูปร่างสวยงาม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ง. เพื่อให้ความร้อนผ่านจากมือไปสู่แก้ว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4" y="332656"/>
            <a:ext cx="7557135" cy="864096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tx1"/>
                </a:solidFill>
              </a:rPr>
              <a:t>แบบทดสอบ  หน่วยที่  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4387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แทนเนื้อหา 3">
            <a:extLst>
              <a:ext uri="{FF2B5EF4-FFF2-40B4-BE49-F238E27FC236}">
                <a16:creationId xmlns:a16="http://schemas.microsoft.com/office/drawing/2014/main" id="{D61B16C6-AD22-43B3-BE83-B6DAAC96BA2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t="5639"/>
          <a:stretch/>
        </p:blipFill>
        <p:spPr>
          <a:xfrm>
            <a:off x="1386409" y="1340768"/>
            <a:ext cx="5832647" cy="5184576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62914" y="332656"/>
            <a:ext cx="7557135" cy="864096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tx1"/>
                </a:solidFill>
              </a:rPr>
              <a:t>ใบงาน  หน่วยที่  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5020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340768"/>
            <a:ext cx="7557135" cy="5096227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1.ธุรกิจนำเที่ยว</a:t>
            </a:r>
            <a:r>
              <a:rPr lang="en-US" dirty="0"/>
              <a:t>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th-TH" dirty="0"/>
              <a:t>2.ประเภทของธุรกิจนำเที่ยว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            2.1ทราเวลเอเยนซี                                     </a:t>
            </a:r>
          </a:p>
          <a:p>
            <a:pPr marL="0" indent="0">
              <a:buNone/>
            </a:pPr>
            <a:r>
              <a:rPr lang="th-TH" dirty="0"/>
              <a:t>             2.2 ทัวร์</a:t>
            </a:r>
            <a:r>
              <a:rPr lang="th-TH" dirty="0" err="1"/>
              <a:t>โอเปอเรเตอร์</a:t>
            </a:r>
            <a:r>
              <a:rPr lang="th-TH" dirty="0"/>
              <a:t>               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            2.3 บริษัทตัวแทนนำเที่ยวในประเทศ</a:t>
            </a:r>
            <a:r>
              <a:rPr lang="en-US" dirty="0"/>
              <a:t>            </a:t>
            </a:r>
            <a:endParaRPr lang="th-TH" dirty="0"/>
          </a:p>
          <a:p>
            <a:pPr marL="0" indent="0">
              <a:buNone/>
            </a:pPr>
            <a:r>
              <a:rPr lang="th-TH" dirty="0"/>
              <a:t>             2.4 บริษัทตัวแทนนำนักท่องเที่ยวออกนอกประเทศ                            </a:t>
            </a:r>
          </a:p>
          <a:p>
            <a:pPr marL="0" indent="0">
              <a:buNone/>
            </a:pPr>
            <a:r>
              <a:rPr lang="th-TH" dirty="0"/>
              <a:t>             2.5 บริษัทตัวแทนนำนักท่องเที่ยวต่างชาติเข้ามาในประเทศ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3. ขั้นตอนการดำเนินงานของธุรกิจนำเที่ยว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4.หน้าที่ความสำคัญและจรรยาบรรณของมัคคุเทศก์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0"/>
            <a:ext cx="7587112" cy="1064655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/>
                </a:solidFill>
              </a:rPr>
              <a:t>หน่วยที่ 8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เรื่อง  </a:t>
            </a:r>
            <a:r>
              <a:rPr lang="th-TH" b="1" dirty="0">
                <a:solidFill>
                  <a:schemeClr val="tx1"/>
                </a:solidFill>
              </a:rPr>
              <a:t>มาตรฐานธุรกิจนำเที่ยวและมัคคุเทศก์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6729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50611" y="571480"/>
            <a:ext cx="7340175" cy="939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/>
              <a:t>แบบทดสอบ หน่วยที่ 1</a:t>
            </a:r>
            <a:endParaRPr lang="th-TH" sz="4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33730" y="1571612"/>
            <a:ext cx="7923368" cy="485778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1.ความหมายของอุตสาหกรรมท่องเที่ยว คืออะไร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การท่องเที่ยว                              ข.การทำสิ่งของเพื่อให้เป็นสินค้า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กิจกรรมทางเศรษฐกิจ อย่างมีระบบการพาณิชย์หรือการผลิตสาขาใดสาขาหนึ่ง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ง. โรงงาน ลูกค้า สินค้า และการขนส่ง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2.โรงงาน หมายถึงอะไร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แหล่งที่ผลิตสินค้าของอุตสาหกรรมท่องเที่ยว          ข. นักท่องเที่ยว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ผลผลิตจากอุตสาหกรรม                                ง. การขนส่งสินค้า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3.การขนส่ง หมายถึงอะไร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ก. แหล่งที่ผลิตสินค้าของอุตสาหกรรมท่องเที่ยว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ข. การบริการนักท่องเที่ยวไปยังสถานที่ท่องเที่ยวต่างๆ โดยใช้ยานพาหนะ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ค. นักท่องเที่ยว                                    ง. ผลผลิตจากอุตสาหกรรมหรือการบริการ</a:t>
            </a:r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b="1" dirty="0"/>
              <a:t>ความหมายของธุรกิจท่องเที่ยว  (</a:t>
            </a:r>
            <a:r>
              <a:rPr lang="en-US" b="1" dirty="0"/>
              <a:t>Tourism  Business)</a:t>
            </a:r>
            <a:endParaRPr lang="th-TH" b="1" dirty="0"/>
          </a:p>
          <a:p>
            <a:pPr marL="0" indent="0" fontAlgn="base">
              <a:buNone/>
            </a:pPr>
            <a:r>
              <a:rPr lang="th-TH" dirty="0"/>
              <a:t>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พ.ร.บ.ธุรกิจนำเที่ยวและมัคคุเทศก์ พ.ศ.2535 มาตรา 3 นิยามคำว่า “ธุรกิจนำเที่ยว” หมายความว่า การประกอบธุรกิจเกี่ยวกับการจัดหรือให้บริการ  หรืออำนวยความสะดวกเกี่ยวกับการเดินทาง ที่พัก  อาหาร  ทัศนาจร  และหรือมัคคุเทศก์ให้แก่นักท่องเที่ยว</a:t>
            </a:r>
          </a:p>
          <a:p>
            <a:pPr marL="0" indent="0" fontAlgn="base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ลักษณะของธุรกิจท่องเที่ยว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 ธุรกิจท่องเที่ยวในประเทศ ในปัจจุบัน ประเทศไทยมีกิจการท่องเที่ยวอยู่ประมาณ 400 แห่ง กิจการดังกล่าวสามารถแบ่งออกได้เป็น 5 ประเภท ดังนี้</a:t>
            </a:r>
          </a:p>
          <a:p>
            <a:pPr marL="0" indent="0" fontAlgn="base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1.1.1     กิจการนำเที่ยวรับเฉพาะนักท่องเที่ยวจากต่างประเทศอย่างเดียว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 – bound Operator)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1.1.2.    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กิจการนำเที่ยวคนในประเทศไปยังต่างประเทศ  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 – bound Operator)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1.1.3.    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กิจการนำเที่ยวภายในประเทศอย่างเดียว 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Local  operator)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1.1.4     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กิจการนำเที่ยวทั้งในประเทศและต่างประเทศ 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Local &amp; Worldwide Operator)</a:t>
            </a:r>
          </a:p>
          <a:p>
            <a:pPr marL="0" indent="0">
              <a:buNone/>
            </a:pPr>
            <a:r>
              <a:rPr lang="th-TH" dirty="0"/>
              <a:t>1.1.5     กิจการที่ดำเนินธุรกิจทั่วไปเกี่ยวกับการท่องเที่ยว   (</a:t>
            </a:r>
            <a:r>
              <a:rPr lang="en-US" dirty="0"/>
              <a:t>General Travel Agent)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6789144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ธุรกิจท่องเที่ยวต่างประเทศ ควรพัฒนาในเรื่องของความรู้ความชำนาญในแหล่งท่องเที่ยว สภาพดินฟ้าอากาศ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ภูมิประเทศ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ขนบธรรมเนียมประเพณี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ค่าใช้จ่ายต่าง ๆ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อัตราแลกเปลี่ยนเงินตรา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ต้องชี้แจงให้นักท่องเที่ยวได้รู้ก่อนที่จะไป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เพ</a:t>
            </a:r>
            <a:r>
              <a:rPr lang="th-TH" dirty="0" err="1">
                <a:solidFill>
                  <a:srgbClr val="333333"/>
                </a:solidFill>
                <a:cs typeface="TH SarabunPSK" panose="020B0500040200020003" pitchFamily="34" charset="-34"/>
              </a:rPr>
              <a:t>ื่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อมิให้มีปัญหาเกิดขึ้นในระหว่างการท่องเที่ยว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เนื่องจากความรู้เท่าไม่ถึงการณ์ของนักท่องเที่ยวซึ่งบริษัทนำเที่ยวต้องชี้แจง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และดูแลอย่าง ใกล้ชิดโดยทั่วไปธุรกิจประเภทนี้จะจัดตั้งขึ้นในรูปของบริษัท ซึ่งจะร่วมมือกับบริษัทนำเที่ยวของต่างประเทศ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ให้บริการแก่นักท่องเที่ยวในเรื่องของ</a:t>
            </a:r>
            <a:r>
              <a:rPr lang="th-TH" dirty="0" err="1">
                <a:solidFill>
                  <a:srgbClr val="333333"/>
                </a:solidFill>
                <a:cs typeface="TH SarabunPSK" panose="020B0500040200020003" pitchFamily="34" charset="-34"/>
              </a:rPr>
              <a:t>การทำ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หนังสือเดินทาง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en-US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Passport)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ติดต่อขอวีซ่า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(</a:t>
            </a:r>
            <a:r>
              <a:rPr lang="en-US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Visa) 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ขายตั๋วเครื่องบิน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จัดรายการนำเที่ยว</a:t>
            </a:r>
            <a:r>
              <a:rPr lang="th-TH" dirty="0">
                <a:solidFill>
                  <a:srgbClr val="33333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dirty="0">
                <a:solidFill>
                  <a:srgbClr val="333333"/>
                </a:solidFill>
                <a:cs typeface="TH SarabunPSK" panose="020B0500040200020003" pitchFamily="34" charset="-34"/>
              </a:rPr>
              <a:t>และบริการจัดหาที่พัก</a:t>
            </a:r>
            <a:endParaRPr lang="en-US" dirty="0"/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240700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/>
              <a:t> ประเภทของธุรกิจนำเที่ยว   แบ่งออกเป็น  3  ประเภท คือ</a:t>
            </a:r>
          </a:p>
          <a:p>
            <a:r>
              <a:rPr lang="th-TH" dirty="0"/>
              <a:t>1. </a:t>
            </a:r>
            <a:r>
              <a:rPr lang="en-US" dirty="0"/>
              <a:t>Travel Agent </a:t>
            </a:r>
            <a:r>
              <a:rPr lang="th-TH" dirty="0"/>
              <a:t>บุคคลหรือบริษัทที่มีความสามารถจัดการนำเที่ยว การขนส่ง ที่พัก อาหาร การรับ-ส่งทั้งขาไปและขากลับ การนำสถานที่และงานอื่น ๆ ของการเดินทางซึ่งเป็นการบริการให้แก่สาธารณชน เช่น บริษัท นำเที่ยว จำกัด มีความชำนาญเบ็ดเสร็จทุกอย่าง สามารถดำเนินการเองได้</a:t>
            </a:r>
          </a:p>
          <a:p>
            <a:r>
              <a:rPr lang="th-TH" dirty="0"/>
              <a:t>2. </a:t>
            </a:r>
            <a:r>
              <a:rPr lang="en-US" dirty="0"/>
              <a:t>Tour Operator </a:t>
            </a:r>
            <a:r>
              <a:rPr lang="th-TH" dirty="0"/>
              <a:t>บริษัทมีความชำนาญในการจัดและดำเนินการเกี่ยวกับการ ตลาด  ทางด้านการจัดการเดินทางไปพักผ่อน แบบ </a:t>
            </a:r>
            <a:r>
              <a:rPr lang="en-US" dirty="0"/>
              <a:t>Inclusive Tour </a:t>
            </a:r>
            <a:r>
              <a:rPr lang="th-TH" dirty="0"/>
              <a:t>โดยเก็บเงินล่วงหน้าแล้วมอบให้ </a:t>
            </a:r>
            <a:r>
              <a:rPr lang="en-US" dirty="0"/>
              <a:t>Travel Agent </a:t>
            </a:r>
            <a:r>
              <a:rPr lang="th-TH" dirty="0"/>
              <a:t>เป็นผู้ขาย แต่บางครั้งก็ลงมือขายแก่นักท่องเที่ยวโดยตรง เช่น บริษัทหรือกลุ่มคนในพื้นที่ที่มีอุปกรณ์เกี่ยวกับการดำน้ำ และเรือพร้อมในจังหวัดพังงา นำเที่ยวดำน้ำดูปะการังที่หมู่เกาะ</a:t>
            </a:r>
            <a:r>
              <a:rPr lang="th-TH" dirty="0" err="1"/>
              <a:t>สิมิ</a:t>
            </a:r>
            <a:r>
              <a:rPr lang="th-TH" dirty="0"/>
              <a:t>ลัน – หมู่เกาะสุรินทร์ ก็ติดต่อกับบริษัทนำเที่ยวจำกัด เป็นผู้ขายบัตรเพราะมีลูกค้าที่เป็นนักท่องเที่ยวแพร่หลายอยู่แล้ว  ส่วนตนก็เป็นผู้จัดรายการรับทัวร์ชุดนี้ต่ออยู่ที่พังงา</a:t>
            </a:r>
          </a:p>
          <a:p>
            <a:r>
              <a:rPr lang="th-TH" dirty="0"/>
              <a:t>3. </a:t>
            </a:r>
            <a:r>
              <a:rPr lang="en-US" dirty="0"/>
              <a:t>Wholesaler </a:t>
            </a:r>
            <a:r>
              <a:rPr lang="th-TH" dirty="0"/>
              <a:t>บริษัทมีความชำนาญงานในงานเดินทาง คิดและเสนอโปรแกรมที่ จัดไว้แบบเหมาหรือจัดขึ้นตามแต่จะรับคำสั่งมาจากลูกค้าแล้วมอบให้ </a:t>
            </a:r>
            <a:r>
              <a:rPr lang="en-US" dirty="0"/>
              <a:t>Travel Agent </a:t>
            </a:r>
            <a:r>
              <a:rPr lang="th-TH" dirty="0"/>
              <a:t>รับไปขายต่อ </a:t>
            </a:r>
            <a:r>
              <a:rPr lang="en-US" dirty="0"/>
              <a:t>Wholesaler </a:t>
            </a:r>
            <a:r>
              <a:rPr lang="th-TH" dirty="0"/>
              <a:t>ต่างกับ </a:t>
            </a:r>
            <a:r>
              <a:rPr lang="en-US" dirty="0"/>
              <a:t>Tour Operator </a:t>
            </a:r>
            <a:r>
              <a:rPr lang="th-TH" dirty="0"/>
              <a:t>คือ </a:t>
            </a:r>
            <a:r>
              <a:rPr lang="en-US" dirty="0"/>
              <a:t>Wholesaler </a:t>
            </a:r>
            <a:r>
              <a:rPr lang="th-TH" dirty="0"/>
              <a:t>มักไม่เสนอรายการเดินทางต่อบริษัทนำเที่ยวบ่อย ๆ แต่ </a:t>
            </a:r>
            <a:r>
              <a:rPr lang="en-US" dirty="0"/>
              <a:t>Tour Operator </a:t>
            </a:r>
            <a:r>
              <a:rPr lang="th-TH" dirty="0"/>
              <a:t>จะเสนอขายให้แก่ </a:t>
            </a:r>
            <a:r>
              <a:rPr lang="en-US" dirty="0"/>
              <a:t>Retailer </a:t>
            </a:r>
            <a:r>
              <a:rPr lang="th-TH" dirty="0"/>
              <a:t>ด้วย เช่น เป็นบริษัทหรือกลุ่มคนที่ชอบการผจญภัยชุดบุกเบิก ไปเที่ยวน้ำตกที</a:t>
            </a:r>
            <a:r>
              <a:rPr lang="th-TH" dirty="0" err="1"/>
              <a:t>ลอ</a:t>
            </a:r>
            <a:r>
              <a:rPr lang="th-TH" dirty="0"/>
              <a:t>แลน้ำตกที่เลยน้ำตกที</a:t>
            </a:r>
            <a:r>
              <a:rPr lang="th-TH" dirty="0" err="1"/>
              <a:t>ลอซู</a:t>
            </a:r>
            <a:r>
              <a:rPr lang="th-TH" dirty="0"/>
              <a:t>เข้าไปในเขตพม่ามาแล้ว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898354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9C23E68C-EF02-43FD-A768-09E8FEB6D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481" y="1731627"/>
            <a:ext cx="4670137" cy="4138260"/>
          </a:xfrm>
          <a:prstGeom prst="rect">
            <a:avLst/>
          </a:prstGeom>
        </p:spPr>
      </p:pic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94AEE98A-B960-4DCF-A619-0F2AB2B678A1}"/>
              </a:ext>
            </a:extLst>
          </p:cNvPr>
          <p:cNvSpPr/>
          <p:nvPr/>
        </p:nvSpPr>
        <p:spPr>
          <a:xfrm>
            <a:off x="594321" y="1052925"/>
            <a:ext cx="3110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ธุรกิจที่เกี่ยวข้องกับการท่องเที่ยว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23521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dirty="0"/>
              <a:t> พระราชบัญญัติ</a:t>
            </a:r>
          </a:p>
          <a:p>
            <a:pPr marL="0" indent="0" algn="ctr">
              <a:buNone/>
            </a:pPr>
            <a:r>
              <a:rPr lang="th-TH" dirty="0"/>
              <a:t>ธุรกิจนำเที่ยวและมัคคุเทศก์</a:t>
            </a:r>
          </a:p>
          <a:p>
            <a:pPr marL="0" indent="0" algn="ctr">
              <a:buNone/>
            </a:pPr>
            <a:r>
              <a:rPr lang="th-TH" dirty="0"/>
              <a:t>พ.ศ. ๒๕๕๑</a:t>
            </a:r>
          </a:p>
          <a:p>
            <a:pPr marL="0" indent="0" algn="ctr">
              <a:buNone/>
            </a:pPr>
            <a:r>
              <a:rPr lang="th-TH" dirty="0"/>
              <a:t>                  </a:t>
            </a:r>
          </a:p>
          <a:p>
            <a:pPr marL="0" indent="0" algn="ctr">
              <a:buNone/>
            </a:pPr>
            <a:r>
              <a:rPr lang="th-TH" dirty="0"/>
              <a:t> </a:t>
            </a:r>
          </a:p>
          <a:p>
            <a:pPr marL="0" indent="0" algn="ctr">
              <a:buNone/>
            </a:pPr>
            <a:r>
              <a:rPr lang="th-TH" dirty="0"/>
              <a:t>ภูมิพลอดุลยเดช </a:t>
            </a:r>
            <a:r>
              <a:rPr lang="th-TH" dirty="0" err="1"/>
              <a:t>ป.ร</a:t>
            </a:r>
            <a:r>
              <a:rPr lang="th-TH" dirty="0"/>
              <a:t>.</a:t>
            </a:r>
          </a:p>
          <a:p>
            <a:pPr marL="0" indent="0" algn="ctr">
              <a:buNone/>
            </a:pPr>
            <a:r>
              <a:rPr lang="th-TH" dirty="0"/>
              <a:t>ให้ไว้ ณ วันที่ ๓๐ มกราคม พ.ศ. ๒๕๕๑</a:t>
            </a:r>
          </a:p>
          <a:p>
            <a:pPr marL="0" indent="0" algn="ctr">
              <a:buNone/>
            </a:pPr>
            <a:r>
              <a:rPr lang="th-TH" dirty="0"/>
              <a:t>เป็นปีที่ ๖๓ ในรัชกาลปัจจุบัน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6004248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หมวด ๑</a:t>
            </a:r>
          </a:p>
          <a:p>
            <a:pPr marL="0" indent="0" algn="ctr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คณะกรรมการธุรกิจนำเที่ยวและมัคคุเทศก์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๗  ให้มีคณะกรรมการคณะหนึ่งเรียกว่า “คณะกรรมการธุรกิจนำเที่ยวและมัคคุเทศก์” ประกอบด้วย ปลัดกระทรวงการท่องเที่ยวและกีฬา เป็นประธานกรรมการ อธิบดีกรมการท่องเที่ยว เป็นรองประธานกรรมการ ผู้แทนกระทรวงทรัพยากรธรรมชาติและสิ่งแวดล้อม ผู้แทนกระทรวงพาณิชย์ ผู้แทนกระทรวงมหาดไทย ผู้แทนกระทรวงแรงงาน ผู้แทนกระทรวงวัฒนธรรม ผู้แทนกระทรวงสาธารณสุข ผู้แทนสำนักงานคณะกรรมการคุ้มครองผู้บริโภค ผู้บัญชาการสำนักงานตรวจคนเข้าเมือง ผู้บังคับการตำรวจท่องเที่ยว ผู้ว่าการการท่องเที่ยวแห่งประเทศไทย ประธานสภาอุตสาหกรรมท่องเที่ยวแห่งประเทศไทย เป็นกรรมการโดยตำแหน่ง และผู้ทรงคุณวุฒิซึ่งรัฐมนตรีแต่งตั้งจำนวนเจ็ดคน เป็นกรรมการ ให้นายทะเบียนธุรกิจนำเที่ยวและมัคคุเทศก์กลาง เป็นกรรมการและเลขานุการ[๗]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กรรมการซึ่งรัฐมนตรีแต่งตั้งตามวรรคหนึ่ง ให้แต่งตั้งจากผู้แทนสภาอุตสาหกรรมท่องเที่ยวแห่งประเทศไทยห้าคน และผู้ทรงคุณวุฒิซึ่งเป็นหรือเคยเป็นอาจารย์สอนในสถาบันอุดมศึกษามาแล้วไม่น้อยกว่าสามปีในวิชาการท่องเที่ยวหนึ่งคนและวิชามัคคุเทศก์หนึ่งค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กรรมการผู้แทนสภาอุตสาหกรรมท่องเที่ยวแห่งประเทศไทยห้าคนตามวรรคสอง จะเป็นสมาชิกสภาอุตสาหกรรมท่องเที่ยวแห่งประเทศไทยหรือไม่ก็ได้ โดยอย่างน้อยให้แต่งตั้งจากผู้แทนผู้ประกอบธุรกิจนำเที่ยวสองคนและผู้แทนมัคคุเทศก์สองคน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๘  กรรมการซึ่งรัฐมนตรีแต่งตั้งมีวาระการดำรงตำแหน่งคราวละสองปี กรรมการซึ่งพ้นจากตำแหน่งอาจได้รับแต่งตั้งอีกได้แต่ไม่เกินสองวาระติดต่อกัน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ในกรณีที่กรรมการพ้นจากตำแหน่งตามวาระ แต่ยังมิได้แต่งตั้งกรรมการใหม่ให้กรรมการซึ่งพ้นจากตำแหน่งปฏิบัติหน้าที่ไปพลางก่อนจนกว่าจะได้แต่งตั้งกรรมการใหม่</a:t>
            </a: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10604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มาตรา ๙  การพ้นจากตำแหน่งก่อนครบวาระของกรรมการซึ่งรัฐมนตรีแต่งตั้ง ให้เป็นไปตามที่กำหนดในกฎหมายว่าด้วยวิธีปฏิบัติราชการทางปกครอง</a:t>
            </a:r>
          </a:p>
          <a:p>
            <a:pPr marL="0" indent="0">
              <a:buNone/>
            </a:pPr>
            <a:r>
              <a:rPr lang="th-TH" dirty="0"/>
              <a:t>นอกจากการพ้นจากตำแหน่งตามวรรคหนึ่ง รัฐมนตรีจะสั่งให้กรรมการดังกล่าวพ้นจากตำแหน่งเมื่อบกพร่องต่อหน้าที่ มีความประพฤติเสื่อมเสีย หรือหย่อนความสามารถก็ได้</a:t>
            </a:r>
          </a:p>
          <a:p>
            <a:pPr marL="0" indent="0">
              <a:buNone/>
            </a:pPr>
            <a:r>
              <a:rPr lang="th-TH" dirty="0"/>
              <a:t>มาตรา ๑๐  ในกรณีที่กรรมการซึ่งรัฐมนตรีแต่งตั้งพ้นจากตำแหน่งก่อนครบวาระให้กรรมการซึ่งเหลืออยู่ปฏิบัติหน้าที่ต่อไปได้ และให้ดำเนินการแต่งตั้งกรรมการประเภทเดียวกันแทนภายในหกสิบวันนับแต่วันที่กรรมการนั้นว่างลง เว้นแต่วาระของกรรมการเหลือไม่ถึงหนึ่งร้อยแปดสิบวันจะไม่ดำเนินการแต่งตั้งกรรมการขึ้นแทนก็ได้  ทั้งนี้ ให้กรรมการซึ่งได้รับแต่งตั้งให้ดำรงตำแหน่งแทนมีวาระการดำรงตำแหน่งเท่ากับวาระที่เหลืออยู่ของกรรมการซึ่งตนแทน</a:t>
            </a:r>
          </a:p>
          <a:p>
            <a:pPr marL="0" indent="0">
              <a:buNone/>
            </a:pPr>
            <a:r>
              <a:rPr lang="th-TH" dirty="0"/>
              <a:t>มาตรา ๑๑</a:t>
            </a:r>
            <a:r>
              <a:rPr lang="en-US" dirty="0"/>
              <a:t>  </a:t>
            </a:r>
            <a:r>
              <a:rPr lang="th-TH" dirty="0"/>
              <a:t>การประชุม การดำเนินการประชุม หรือการอื่นใดที่เกี่ยวกับการประชุม ให้เป็นไปตามระเบียบที่คณะกรรมการกำหนด</a:t>
            </a:r>
            <a:endParaRPr lang="en-US" dirty="0"/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118702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มาตรา ๑๒</a:t>
            </a: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ให้คณะกรรมการมีอำนาจหน้าที่ ดังต่อไปนี้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กำหนดแผนงานและมาตรการต่าง ๆ เกี่ยวกับการส่งเสริม พัฒนา และกำกับดูแลธุรกิจนำเที่ยวและมัคคุเทศก์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เสนอความเห็นต่อรัฐมนตรีในการออกกฎกระทรวงตามพระราชบัญญัตินี้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ออกระเบียบปฏิบัติเกี่ยวกับมาตรฐานการประกอบธุรกิจนำเที่ยวและมาตรฐานการปฏิบัติหน้าที่ของมัคคุเทศก์และผู้นำเที่ยวที่จะพึงปฏิบัติต่อนักท่องเที่ยว และความรับผิดชอบที่มีต่อนักท่องเที่ยวและผู้ประกอบธุรกิจนำเที่ยว ตลอดจนค่าตอบแทนหรือความคุ้มครองที่มัคคุเทศก์และผู้นำเที่ยวจะพึงได้รับจากผู้ประกอบธุรกิจนำเที่ยว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ประกาศกำหนดเขตพื้นที่ในท้องถิ่นหรือชุมชนใดเพื่อให้มัคคุเทศก์ซึ่งได้รับการยกเว้นคุณสมบัติตามมาตรา ๕๑ ทำหน้าที่มัคคุเทศก์ รวมทั้งกำหนดมาตรการต่าง ๆ เพื่อประโยชน์ในการส่งเสริมการท่องเที่ยวในท้องถิ่นหรือชุมชนนั้น</a:t>
            </a: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โดยความเห็นชอบของรัฐมนตรี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ออกระเบียบเกี่ยวกับการเปิดบัญชีเงินฝากและการเบิกจ่ายจากบัญชีเงินฝากสำหรับหลักประกันที่เป็นเงินสดตามมาตรา ๑๘ รวมทั้งการคืนหลักประกันตามมาตรา ๓๙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กำหนดหลักเกณฑ์และวิธีการในการสอบหาข้อเท็จจริงและการวินิจฉัยของนายทะเบียนตามมาตรา ๔๐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(๗) ออกระเบียบเกี่ยวกับหลักเกณฑ์ วิธีการ และอัตราการจ่ายเงินชดเชยให้แก่นักท่องเที่ยวซึ่งได้รับความเสียหายจากผู้ประกอบธุรกิจนำเที่ยวตามมาตรา ๔๑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(๘) พิจารณาและวินิจฉัยอุทธรณ์คำสั่งของนายทะเบียนตามพระราชบัญญัตินี้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(๙) กำหนดหลักเกณฑ์และวิธีการในการเก็บรักษาและการบริหารเงินและทรัพย์สินของกองทุนตามมาตรา ๗๑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(๑๐) ปฏิบัติการอื่นตามพระราชบัญญัตินี้หรือตามที่ได้รับมอบหมายจากคณะรัฐมนตรีหรือรัฐมนตรี</a:t>
            </a:r>
          </a:p>
          <a:p>
            <a:pPr marL="0" indent="0">
              <a:buNone/>
            </a:pP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๑๓</a:t>
            </a: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ในการดำเนินการตามอำนาจหน้าที่ คณะกรรมการจะตั้งคณะอนุกรรมการเพื่อดำเนินการตามที่มอบหมายก็ได้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การประชุมและการลงมติของคณะอนุกรรมการ ให้เป็นไปตามระเบียบที่คณะกรรมการกำหนด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 marL="0" indent="0">
              <a:buNone/>
            </a:pP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๑๔</a:t>
            </a:r>
            <a:r>
              <a:rPr lang="en-US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9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ให้ประธานกรรมการ กรรมการ และอนุกรรมการ ได้รับเบี้ยประชุมและประโยชน์ตอบแทนอื่นตามระเบียบที่คณะรัฐมนตรีกำหนด</a:t>
            </a:r>
            <a:endParaRPr lang="en-US" sz="2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56259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๒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ธุรกิจนำเที่ยว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r>
              <a:rPr lang="en-US" sz="20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                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๑๕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ผู้ใดประสงค์จะประกอบธุรกิจนำเที่ยวให้ยื่นคำขอรับใบอนุญาตประกอบธุรกิจนำเที่ยวจากนายทะเบียน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การกำหนดประเภทใบอนุญาต หลักเกณฑ์และวิธีการในการขอรับและการออกใบอนุญาต การขอและการต่ออายุใบอนุญาต และการขอรับและการออกใบแทนใบอนุญาต ให้เป็นไปตามที่กำหนดในกฎกระทรวง</a:t>
            </a:r>
            <a:r>
              <a:rPr lang="th-TH" sz="2000" u="sng" baseline="30000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[๘]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๑๖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ผู้ขอรับใบอนุญาตประกอบธุรกิจนำเที่ยวซึ่งเป็นบุคคลธรรมดาต้อง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มีคุณสมบัติ ดังต่อไปนี้</a:t>
            </a:r>
            <a:endParaRPr lang="en-US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(ก) มีอายุไม่ต่ำกว่าย</a:t>
            </a:r>
            <a:r>
              <a:rPr lang="th-TH" sz="2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ี่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สิบปีบริบูรณ์ในวันยื่นคำขอรับใบอนุญาตประกอบธุรกิจนำเที่ยว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(ข) มีสัญชาติไทย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(ค) มีภูมิลำเนาหรือถิ่นที่อยู่ในราชอาณาจักรไทย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ไม่มีลักษณะต้องห้าม ดังต่อไปนี้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(ก) เป็นบุคคลล้มละลาย หรืออยู่ในระหว่างถูกพิทักษ์ทรัพย์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(ข) เป็นบุคคลวิกลจริตหรือจิตฟั่นเฟือนไม่สมประกอบ หรือเป็นคนไร้ความสามารถหรือเสมือนไร้ความสามารถ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(ค) เป็นผู้อยู่ในระหว่างถูกสั่งพักใช้ใบอนุญาตประกอบธุรกิจนำเที่ยวหรือใบอนุญาตเป็นมัคคุเทศก์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(ง)</a:t>
            </a:r>
            <a:r>
              <a:rPr lang="th-TH" sz="2600" u="sng" baseline="30000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[๙]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เคยถูกเพิกถอนใบอนุญาตประกอบธุรกิจนำเที่ยวตามมาตรา ๔๖ (๑) (๓) หรือ (๔)</a:t>
            </a:r>
            <a:r>
              <a:rPr lang="en-US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หรือใบอนุญาตเป็นมัคคุเทศก์ตามมาตรา ๖๓ (๑) (๒) (๓) หรือ (๔) และยังไม่พ้นกำหนดห้าปีนับถึงวันยื่นคำขอรับใบอนุญาตประกอบธุรกิจนำเที่ยว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(จ) เคยถูกเพิกถอนใบอนุญาตประกอบธุรกิจนำเที่ยวตามมาตรา ๔๖ (๕) หรือใบอนุญาตเป็นมัคคุเทศก์ตามมาตรา ๖๓ (๕)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(ฉ) เคยถูกเพิกถอนทะเบียนเป็นผู้นำเที่ยวมาแล้วยังไม่ถึงห้าปีนับถึงวันยื่นคำขอรับใบอนุญาตประกอบธุรกิจนำเที่ยว</a:t>
            </a:r>
            <a:endParaRPr lang="en-US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33933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8544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677" y="571480"/>
            <a:ext cx="7851074" cy="590247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4.“อุตสาหกรรมท่องเที่ยว” ที่จำกัดความไว้ในพระราชบัญญัติการท่องเที่ยวแห่งประเทศไทย พ.ศ.2522 มาตรา 4 ให้ความหมายว่าอย่างไร 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ก. อุตสาหกรรมที่จัดให้มีหรือให้บริการเกี่ยวกับการท่องเที่ยวทั้งภายในและภายนอกราชอาณาจักร   โดยมีค่าตอบแทน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ข. กิจกรรมทางเศรษฐกิจ อย่างมีระบบการพาณิชย์หรือการผลิตสาขาใดสาขาหนึ่ง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ค. อุตสาหกรรมบริการและการท่องเที่ยว      ง.แหล่งที่ผลิตสินค้าของอุตสาหกรรมท่องเที่ยว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5.นักท่องเที่ยว ภาษาอังกฤษเขียนอย่างไร *</a:t>
            </a:r>
          </a:p>
          <a:p>
            <a:pPr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Tourist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Excursionist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ค.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Visitor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ง.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Traveler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6.สิ่งดึงดูดใจหรือแหล่งท่องเที่ยวหรือทรัพยากรการท่องเที่ยว มีอะไรบ้าง *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ก. ประวัติศาสตร์ และศาสนา                  ข. ลักษณะสถาปัตยกรรม ศิลปวัฒนธรรม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ค. ประเพณี วิถีชีวิตของชุมชน                 ง. ถูกทุกข้อ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7.การรวบรวมข้อมูลของนักท่องเที่ยวเหล่านี้อยู่ในความรับผิดชอบของสำนักงานอะไร *</a:t>
            </a: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ก. ท่องเที่ยวแห่งชาติ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National Tourism Organization : NTO)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ข.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ค. สำนักงานการท่องเที่ยวแห่งประเทศไทย         ง. นายกเทศมนตรีประจำจังหวัด</a:t>
            </a: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2915" y="1052736"/>
            <a:ext cx="7557135" cy="5384259"/>
          </a:xfrm>
          <a:noFill/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</a:t>
            </a:r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/>
        </p:nvSpPr>
        <p:spPr>
          <a:xfrm>
            <a:off x="432938" y="188641"/>
            <a:ext cx="7587112" cy="720080"/>
          </a:xfrm>
          <a:prstGeom prst="rect">
            <a:avLst/>
          </a:prstGeom>
          <a:solidFill>
            <a:srgbClr val="FF0000"/>
          </a:solidFill>
          <a:effectLst>
            <a:outerShdw blurRad="228600" dist="50800" dir="5400000" sx="19000" sy="19000" algn="ctr" rotWithShape="0">
              <a:srgbClr val="000000">
                <a:alpha val="7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+mn-ea"/>
              </a:rPr>
              <a:t>เนื้อหาสาระ</a:t>
            </a:r>
            <a:endParaRPr lang="th-TH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95060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5519</Words>
  <Application>Microsoft Office PowerPoint</Application>
  <PresentationFormat>กำหนดเอง</PresentationFormat>
  <Paragraphs>746</Paragraphs>
  <Slides>90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90</vt:i4>
      </vt:variant>
    </vt:vector>
  </HeadingPairs>
  <TitlesOfParts>
    <vt:vector size="98" baseType="lpstr">
      <vt:lpstr>Agency FB</vt:lpstr>
      <vt:lpstr>Arial</vt:lpstr>
      <vt:lpstr>Century Schoolbook</vt:lpstr>
      <vt:lpstr>TH SarabunPSK</vt:lpstr>
      <vt:lpstr>Times New Roman</vt:lpstr>
      <vt:lpstr>Wingdings</vt:lpstr>
      <vt:lpstr>Wingdings 2</vt:lpstr>
      <vt:lpstr>เฉลียง</vt:lpstr>
      <vt:lpstr>โดย  อ.พัชราภรณ์  จิ่มอาษา</vt:lpstr>
      <vt:lpstr>หน่วยที่1 เรื่อง ความรู้เบื้องต้นเกี่ยวกับมาตรฐานการท่องเที่ยว</vt:lpstr>
      <vt:lpstr>เนื้อหาสาระ </vt:lpstr>
      <vt:lpstr>องค์กรการท่องเที่ยวโลกแห่งสหประชาชาติ (UNWTO) </vt:lpstr>
      <vt:lpstr>ประวัติการท่องเที่ยวในประเทศไทย</vt:lpstr>
      <vt:lpstr>งานนำเสนอ PowerPoint</vt:lpstr>
      <vt:lpstr>นโยบายการท่องเที่ยวปี2563</vt:lpstr>
      <vt:lpstr>แบบทดสอบ หน่วยที่ 1</vt:lpstr>
      <vt:lpstr>งานนำเสนอ PowerPoint</vt:lpstr>
      <vt:lpstr>งานนำเสนอ PowerPoint</vt:lpstr>
      <vt:lpstr>หน่วยที่ 2 เรื่อง หน่วยงานที่เกี่ยวข้องกับการท่องเที่ยว</vt:lpstr>
      <vt:lpstr>เนื้อหาสาระ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แบบทดสอบหน่วยที่ 2</vt:lpstr>
      <vt:lpstr>งานนำเสนอ PowerPoint</vt:lpstr>
      <vt:lpstr>งานนำเสนอ PowerPoint</vt:lpstr>
      <vt:lpstr>หน่วยที่ 3 เรื่อง กฎหมายและสิทธิของนักท่องเที่ยว</vt:lpstr>
      <vt:lpstr>        เนื้อหาสาระ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แบบทดสอบหน่วยที่ 3</vt:lpstr>
      <vt:lpstr>งานนำเสนอ PowerPoint</vt:lpstr>
      <vt:lpstr>งานนำเสนอ PowerPoint</vt:lpstr>
      <vt:lpstr>หน่วยที่ 4 เรื่อง มาตรฐานทรัพยากรการท่องเที่ยว</vt:lpstr>
      <vt:lpstr>เนื้อหาสาระ</vt:lpstr>
      <vt:lpstr>งานนำเสนอ PowerPoint</vt:lpstr>
      <vt:lpstr>ทรัพยากรการท่องเที่ยวที่สำคัญในภาคต่าง ๆ </vt:lpstr>
      <vt:lpstr>งานนำเสนอ PowerPoint</vt:lpstr>
      <vt:lpstr>งานนำเสนอ PowerPoint</vt:lpstr>
      <vt:lpstr>แบบทดสอบหน่วยที่ 4</vt:lpstr>
      <vt:lpstr>งานนำเสนอ PowerPoint</vt:lpstr>
      <vt:lpstr>งานนำเสนอ PowerPoint</vt:lpstr>
      <vt:lpstr>หน่วยที่ 5 เรื่อง มาตรฐานธุรกิจขนส่ง</vt:lpstr>
      <vt:lpstr>เนื้อหาสาระ</vt:lpstr>
      <vt:lpstr>งานนำเสนอ PowerPoint</vt:lpstr>
      <vt:lpstr>งานนำเสนอ PowerPoint</vt:lpstr>
      <vt:lpstr>แบบทดสอบหน่วยที่ 5</vt:lpstr>
      <vt:lpstr>งานนำเสนอ PowerPoint</vt:lpstr>
      <vt:lpstr>งานนำเสนอ PowerPoint</vt:lpstr>
      <vt:lpstr>หน่วยที่ 6 เรื่อง มาตรฐานธุรกิจที่พัก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แบบทดสอบหน่วยที่ 6</vt:lpstr>
      <vt:lpstr>งานนำเสนอ PowerPoint</vt:lpstr>
      <vt:lpstr>ใบงานหน่วยที่ 6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เนื้อหาสาระ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โดย  อ.พัชราภรณ์  จิ่มอาษา</dc:title>
  <dc:creator>TATOOK</dc:creator>
  <cp:lastModifiedBy>Admin</cp:lastModifiedBy>
  <cp:revision>234</cp:revision>
  <dcterms:created xsi:type="dcterms:W3CDTF">2020-03-30T08:52:00Z</dcterms:created>
  <dcterms:modified xsi:type="dcterms:W3CDTF">2021-10-15T08:35:36Z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1CEE9AEA2BE34D149138602FD2CD5CEE</vt:lpwstr>
  </property>
  <property fmtid="{D5CDD505-2E9C-101B-9397-08002B2CF9AE}" pid="3" name="KSOProductBuildVer">
    <vt:lpwstr>1033-11.2.0.10265</vt:lpwstr>
  </property>
</Properties>
</file>