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ยึด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859767-33E5-4E1B-B912-909AABCFF010}" type="datetimeFigureOut">
              <a:rPr lang="th-TH" smtClean="0"/>
              <a:pPr/>
              <a:t>31/03/63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47FFE8-EF4E-464E-8B84-8DA4C2FA399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57224" y="4286256"/>
            <a:ext cx="7772400" cy="1470025"/>
          </a:xfrm>
        </p:spPr>
        <p:txBody>
          <a:bodyPr/>
          <a:lstStyle/>
          <a:p>
            <a:pPr algn="r"/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โดย  อ.พัชรา</a:t>
            </a:r>
            <a:r>
              <a:rPr lang="th-TH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ภรณ์</a:t>
            </a:r>
            <a:r>
              <a:rPr lang="th-TH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จิ่ม</a:t>
            </a:r>
            <a:r>
              <a:rPr lang="th-TH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อาษา</a:t>
            </a:r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714480" y="1714488"/>
            <a:ext cx="6286544" cy="2928958"/>
          </a:xfrm>
        </p:spPr>
        <p:txBody>
          <a:bodyPr>
            <a:normAutofit/>
          </a:bodyPr>
          <a:lstStyle/>
          <a:p>
            <a:r>
              <a:rPr lang="th-TH" sz="4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วิชาการบัญชีกิจการพิเศษ</a:t>
            </a:r>
          </a:p>
          <a:p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รหัส </a:t>
            </a:r>
            <a:r>
              <a:rPr lang="en-US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2201 - 2105 </a:t>
            </a:r>
            <a:endPara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หลักสูตรประกาศนียบัตรวิชาชีพ (</a:t>
            </a:r>
            <a:r>
              <a:rPr lang="th-TH" sz="2400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ปวช.</a:t>
            </a:r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 พุทธศักราช 2556</a:t>
            </a:r>
            <a:endParaRPr lang="en-US" sz="2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ประเภทวิชา/หมวดวิชา พาณิชยก</a:t>
            </a:r>
            <a:r>
              <a:rPr lang="th-TH" sz="2400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รรม</a:t>
            </a:r>
            <a:endParaRPr lang="en-US" sz="24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สาขาวิชาการบัญชี     </a:t>
            </a:r>
            <a:r>
              <a:rPr lang="th-TH" sz="2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4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สาขางานการ</a:t>
            </a:r>
            <a:r>
              <a:rPr lang="th-TH" sz="2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บัญชี</a:t>
            </a:r>
          </a:p>
          <a:p>
            <a:endParaRPr lang="en-US" dirty="0"/>
          </a:p>
          <a:p>
            <a:endParaRPr lang="th-TH" b="1" dirty="0" smtClean="0"/>
          </a:p>
          <a:p>
            <a:endParaRPr lang="th-TH" dirty="0"/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938186" y="36669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gency FB" pitchFamily="34" charset="0"/>
                <a:ea typeface="+mj-ea"/>
                <a:cs typeface="TH SarabunPSK" pitchFamily="34" charset="-34"/>
              </a:rPr>
              <a:t>บทเรียนออนไลน์</a:t>
            </a:r>
            <a:endParaRPr kumimoji="0" lang="th-T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gency FB" pitchFamily="34" charset="0"/>
              <a:ea typeface="+mj-ea"/>
              <a:cs typeface="TH SarabunPSK" pitchFamily="34" charset="-34"/>
            </a:endParaRPr>
          </a:p>
        </p:txBody>
      </p:sp>
      <p:sp>
        <p:nvSpPr>
          <p:cNvPr id="5" name="หน้ายิ้ม 4"/>
          <p:cNvSpPr/>
          <p:nvPr/>
        </p:nvSpPr>
        <p:spPr>
          <a:xfrm>
            <a:off x="7000892" y="1000108"/>
            <a:ext cx="1500198" cy="142876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ransition spd="med" advClick="0" advTm="10000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th-TH" sz="3200" b="1" dirty="0" smtClean="0"/>
              <a:t>เนื้อหาสาระ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7901014" cy="511665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งบประมาณรายรับรายจ่ายของ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สโมสร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สมาคม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	การจัดทำงบประมาณรายรับรายจ่าย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ถ้าเป็นสโมสร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สมาคม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ที่ตั้งขึ้นปีแรก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การจัดทำงบประมาณการจะต้องอาศัยตัวเลขจากการคาดคะเน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ส่วนปีต่อ 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ไป การจัดทำงบประมาณจะอาศัยตัวเลขรายรับรายจ่ายของปีที่ผ่านมา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การทำงบประมาณรายรับรายจ่ายประจำปี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ต้องประมาณค่าใช้จ่ายที่จะต้องจ่ายก่อน แล้วจึงประมาณรายได้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ถ้ารายได้ที่คาดว่าจะได้รับต่ำกว่า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ต้องวางแผนจัดหารายได้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โดยการจัดงานต่าง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ขึ้นมาเป็นการวางแผนการใช้จ่ายเงินไว้ล่วงหน้า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การจัดเก็บและควบคุมค่าบำรุงสมาชิกในสมุดทะเบียน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สโมสร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สมาคม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มีรายได้หลักจากการจัดเก็บค่าบำรุงสมาชิก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จึงมีการจัดเก็บและควบคุมค่าบำรุงสมาชิกในสมุดทะเบียน ให้ทราบว่าสมาชิกผู้ใดค้างชำระค่าบำรุงหรือชำระค่าบำรุงล่วงหน้าและมีจำนวนสมาชิกทั้งหมดกี่คน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จำนวนเงินในแต่ละเดือนที่ได้รับจากสมาชิกเป็นเงินทั้งสิ้นเท่าใด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รายละเอียดทั้งหมดจะปรากฏใน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ทะเบียนค่าบำรุงสมาชิก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686700" cy="32861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ความหมายของรายรับรายได้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รายจ่ายและค่าใช้จ่าย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รายรับ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การรับเงินทุกประเภทไม่ว่าจะเป็นเงินสด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หรือเงินฝากธนาคาร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รายได้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รายได้ที่เกิดขึ้นในงวดบัญชีนี้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โดยไม่คำนึงว่าจะได้รับหรือยัง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                   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รายได้ค่าบำรุงสมาชิก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รายจ่าย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การจ่ายเงินทุกประเภทไม่ว่าจะเป็นการจ่ายเงินสด หรือ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                         เงินฝากธนาคาร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ค่าใช้จ่าย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ค่าใช้จ่ายที่เกิดขึ้นในงวดบัญชีนี้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โดยไม่คำนึงว่าจะจ่ายเงินไป		                  หรือยัง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ค่าจัดงาน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ค่าพิมพ์วารสาร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เป็นต้น</a:t>
            </a:r>
            <a:endParaRPr lang="th-TH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571472" y="4071942"/>
            <a:ext cx="7467600" cy="1757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งบการเงินของสโมสร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สมาคม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3  </a:t>
            </a: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งบคือ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1. งบรายรับรายจ่าย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                2.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งบรายได้และค่าใช้จ่าย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3.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งบดุล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                             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แบบ</a:t>
            </a:r>
            <a:r>
              <a:rPr lang="th-TH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ทดสอบหน่วยที่ 2</a:t>
            </a:r>
            <a:endParaRPr lang="th-TH" sz="40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901014" cy="5259530"/>
          </a:xfrm>
          <a:ln w="28575"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สมุดบัญชีที่ใช้สำหรับกิจการสมาคมหรือสโมสร  ได้แก่ข้อใด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ก. สมุดรายวันเงินสด  และสมุดรายวันทั่วไป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ข. สมุดเงินสด  2  ช่อง  และสมุดรายวันทั่วไป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ค. สมุดเงินสด  และสมุดแยกประเภททั่วไป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ง. สมุดเงินสด  สมุดแยกประเภททั่วไป  และสมุดรายวันทั่วไป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บัญชีใดที่ไม่นำมาใช้สำหรับกิจการสมาคมหรือสโมสรทั่ว ๆ  ไป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ก. บัญชีค่าบำรุงสมาชิก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		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ข.บัญชีขายสินค้า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      ค. บัญชีทุนสะสม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			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ง.บัญชีเงินฝากธนาคาร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ข้อใดเป็นการวางแผนทำงบประมาณรายรับรายจ่ายที่ถูกต้อง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ก. ประมาณการรับแล้วจึงประมาณการรายจ่าย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ข. ประมาณการรายได้  แล้วจึงประมาณการค่าใช้จ่าย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ค. ประมาณการรายรับ  แล้วจึงประมารการค่าใช้จ่าย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ง. ประมาณรายจ่าย  แล้วจึงพิจารณารายรับที่จะได้รับ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829576" cy="585791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งบรายรับรายจ่าย  เป็นงบการเงินที่จัดทำขึ้นเพื่อวัตถุประสงค์ตามข้อใด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ก. แสดงการรับเงินการจ่ายเงินเป็นประจำวัน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ข. แสดงสินทรัพย์และหนี้สินของกิจการ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ค. แสดงการรับเงินและการจ่ายเงินที่เกิดขึ้นในงวดบัญชีหนึ่ง ๆ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ง. แสดงการรับเงินและการจ่ายเงินขณะใดขณะหนึ่งของงวดบัญชีหนึ่ง ๆ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รายการใดถ้ามีเกิดขึ้นจะต้องนำมาลงในการทำงบรายรับรายจ่ายด้วย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ก. การรับชำระหนี้			ข. การจ่ายชำระหนี้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ค. การซื้อสินทรัพย์			ค. ต้องลงทุกรายการ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รายการต่อไปนี้  รายการใดจะนำมาลงในงบรายได้และค่าใช้จ่าย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ก. ถอนเงินฝากประจำ			ข. รับคืนเงินยืมทดรอง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ค. ผลกำไรหรือผลขาดทุนจากการจำหน่ายสินทรัพย์	ง. พันธบัตรรัฐบาล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ในงบรายได้และค่าใช้จ่ายของสโมสรและสมาคม  เมื่อมีรายได้สูงกว่าค่าใช้จ่าย  จะเรียกว่าอะไร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ก. รายได้สุทธิ			ข. กำไรสุทธิ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ค. รายได้สูงกว่ารายจ่าย		ง. รายได้สูงกว่าค่าใช้จ่าย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972452" cy="6045348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บัญชีเงินยืมทดรอง  เป็นบัญชีประเภทใด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ก. หนี้สิน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ข. สินทรัพย์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ค. ค่าใช้จ่าย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ง. รายได้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ถ้าสมาคมจ่ายเงินสดซื้ออุปกรณ์สำนักงานเพิ่มขึ้นระหว่างปี  ผลที่เกิดขึ้นจะตรงกับข้อใด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ก. ทุนสะสมไม่เพิ่มขึ้น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ข. ทุนสะสมอาจเพิ่มขึ้นได้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ค. ทุนสะสมจะลดลง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ง. ไม่มีคำตอบที่ถูกต้อง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ถ้ามีการถอนเงินฝากประจำ  จะถือเป็นอะไร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ก. รายรับของสมาคม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ข. รายได้ของสมาคม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ค. สินทรัพย์ของสมาคม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ง. หนี้สินของสมาคม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 smtClean="0">
                <a:solidFill>
                  <a:schemeClr val="tx1"/>
                </a:solidFill>
              </a:rPr>
              <a:t>หน่วยที่ 3</a:t>
            </a:r>
            <a:br>
              <a:rPr lang="th-TH" sz="4000" b="1" dirty="0" smtClean="0">
                <a:solidFill>
                  <a:schemeClr val="tx1"/>
                </a:solidFill>
              </a:rPr>
            </a:br>
            <a:r>
              <a:rPr lang="th-TH" sz="4000" b="1" dirty="0" smtClean="0">
                <a:solidFill>
                  <a:schemeClr val="tx1"/>
                </a:solidFill>
              </a:rPr>
              <a:t>เรื่อง การบัญชีเกี่ยวกับผู้ประกอบอาชีพอิสระ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714348" y="1857364"/>
            <a:ext cx="7467600" cy="4186254"/>
          </a:xfrm>
        </p:spPr>
        <p:txBody>
          <a:bodyPr/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วัตถุประสงค์ในการจัดทำบัญชี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ปะเภทบัญชีผู้ประกอบอาชีพอิสระ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สมุดบัญชีที่ใช้สำหรับผู้ประกอบอาชีพอิสระ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งบการเงินของผู้ประกอบอาชีพอิสระ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1154098"/>
          </a:xfrm>
        </p:spPr>
        <p:txBody>
          <a:bodyPr>
            <a:normAutofit fontScale="90000"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เนื้อหาสาระ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endParaRPr lang="th-TH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42910" y="1142984"/>
            <a:ext cx="7467600" cy="48737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ความหมายของผู้ประกอบอาชีพอิสระ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ผู้ประกอบอาชีพอิสระ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บุคคลที่ให้ความรู้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ความชำนาญเฉพาะอาชีพ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ทนายความ   นายแพทย์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ทันตแพทย์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ผู้สอบบัญชี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เป็นต้น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จัดตั้งสำนักงานเพื่อให้บริการแก่ลูกค้า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ตามความรู้ความชำนาญในแต่ละสาขาอาชีพที่ตนเองถนัด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วัตถุประสงค์ของการจัดทำบัญชีของผู้ประกอบอาชีพอิสระ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เพื่อบันทึกทะเบียนลูกค้าที่มาใช้บริการ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เพื่อประโยชน์ในการติดตามทวงถาม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เพื่อต้องการทราบรายได้และค่าใช้จ่าย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ตลอดจนสินทรัพย์ของกิจการ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เพื่อประโยชน์ในการบริหารงานให้มีประสิทธิภาพมากยิ่งขึ้น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เช่น ในการขอสินเชื่อ เพื่อขยาย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กิจการหรือซื้อสินทรัพย์เพิ่มเติม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เพื่อนำข้อมูลทางบัญชีเป็นหลักเกณฑ์ในการเสียภาษีของผู้ประกอบอาชีพอิสระ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829576" cy="59024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สมุดบัญชีที่ใช้ในกิจการของผู้ประกอบอาชีพอิสระ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ได้แก่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สมุดเงินสด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 2 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ช่อง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สมุดรายวันเงินสด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 (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ในกรณีที่มีการรับจ่ายเงินบ่อยครั้ง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สมุดรายวันทั่วไป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และสมุดแยกประเภททั่วไป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มีการจัดทำทะเบียน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เพื่อจดบันทึกรายละเอียดเกี่ยวกับรายได้ที่ได้รับเป็นเงินสด และรายได้ที่ยังค้างรับ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ประเภทบัญชีที่ใช้ในกิจการของผู้ประกอบอาชีพอิสระ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         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ผู้ประกอบอาชีพอิสระ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จะต้องจัดทำบัญชีรายได้และค่าใช้จ่าย แยกเป็นประเภท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			</a:t>
            </a:r>
            <a:r>
              <a:rPr lang="th-TH" sz="2800" b="1" u="sng" dirty="0" smtClean="0">
                <a:latin typeface="TH SarabunPSK" pitchFamily="34" charset="-34"/>
                <a:cs typeface="TH SarabunPSK" pitchFamily="34" charset="-34"/>
              </a:rPr>
              <a:t>ตัวอย่าง</a:t>
            </a:r>
            <a:r>
              <a:rPr lang="en-US" sz="2800" b="1" u="sng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800" b="1" u="sng" dirty="0" smtClean="0">
                <a:latin typeface="TH SarabunPSK" pitchFamily="34" charset="-34"/>
                <a:cs typeface="TH SarabunPSK" pitchFamily="34" charset="-34"/>
              </a:rPr>
              <a:t>กิจการแพทย์</a:t>
            </a:r>
            <a:endParaRPr lang="en-US" sz="2800" b="1" u="sng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		ประเภทบัญชีรายได้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4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รายได้ค่าตรวจรักษา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4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รายได้เบ็ดเตล็ด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		ประเภทบัญชีค่าใช้จ่าย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4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ค่าเวชภัณฑ์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4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วัสดุสำนักงานใช้ไป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4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เงินเดือนแพทย์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พยาบาล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pPr lvl="4"/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ค่าใช้จ่ายเบ็ดเตล็ด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785786" y="428604"/>
            <a:ext cx="7286676" cy="60453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การปรับปรุงบัญชีก่อนทำงบรายได้และค่าใช้จ่าย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ในกิจการของผู้ประกอบอาชีพอิสระ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ควรมีการปรับปรุงบัญชีที่จำเป็นก่อนทำงบรายได้และค่าใช้จ่าย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การคิดค่าเสื่อมราคาสินทรัพย์ถาวร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ค่าใช้จ่ายค้างจ่ายต่าง 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แต่จะไม่ปรับปรุงรายได้ที่ยังไม่ได้รับเป็นเงินสด</a:t>
            </a:r>
          </a:p>
          <a:p>
            <a:pPr lvl="1"/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งบการเงินของผู้ประกอบอาชีพอิสระ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งบรายได้และค่าใช้จ่าย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งบดุล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</a:rPr>
              <a:t>แบบ</a:t>
            </a:r>
            <a:r>
              <a:rPr lang="th-TH" sz="4000" b="1" dirty="0" smtClean="0">
                <a:solidFill>
                  <a:schemeClr val="tx1"/>
                </a:solidFill>
              </a:rPr>
              <a:t>ทดสอบหน่วยที่ 3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29576" cy="5116654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/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ผู้ประกอบอาชีพอิสระ  จะบันทึกรายได้ตามข้อใด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ก. เมื่อคิดค่าบริการ		                      ข. เมื่อได้รับเงินสดจริง ๆ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ค. เมื่อติดต่อกับลูกความ  (สำหรับทนายความ)     ง. เมื่อทำบัตรคนไข้  (สำหรับ</a:t>
            </a:r>
            <a:r>
              <a:rPr lang="th-TH" sz="8800" dirty="0" err="1" smtClean="0">
                <a:latin typeface="TH SarabunPSK" pitchFamily="34" charset="-34"/>
                <a:cs typeface="TH SarabunPSK" pitchFamily="34" charset="-34"/>
              </a:rPr>
              <a:t>ทันตแพทย์</a:t>
            </a: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,แพทย์)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เมื่อ</a:t>
            </a:r>
            <a:r>
              <a:rPr lang="th-TH" sz="8800" dirty="0" err="1" smtClean="0">
                <a:latin typeface="TH SarabunPSK" pitchFamily="34" charset="-34"/>
                <a:cs typeface="TH SarabunPSK" pitchFamily="34" charset="-34"/>
              </a:rPr>
              <a:t>ทันตแพทย์</a:t>
            </a: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ซื้อเก้าอี้ทำฟัน  จะบันทึกไว้ในบัญชีอะไร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ก. เครื่องใช้สำนักงาน 			    ข. เครื่องตกแต่ง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ค. อุปกรณ์การแพทย์			    ง. วัสดุสำนักงาน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ในวันหนึ่ง  ๆ  ถ้า</a:t>
            </a:r>
            <a:r>
              <a:rPr lang="th-TH" sz="8800" dirty="0" err="1" smtClean="0">
                <a:latin typeface="TH SarabunPSK" pitchFamily="34" charset="-34"/>
                <a:cs typeface="TH SarabunPSK" pitchFamily="34" charset="-34"/>
              </a:rPr>
              <a:t>ทันตแพทย์</a:t>
            </a: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ต้องการทราบว่าได้รับเงินค่าบริการจากผู้ป่วยเป็นจำนวนเงินเท่าใด  แพทย์สามารถดูรายละเอียดได้จากสมุดเล่มใด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ก. สมุดรายวันเงินสด			    ข. สมุดรายวันทั่วไป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ค. สมุดแยกประเภททั่วไป		                  ง. ทะเบียนคนไข้รายวัน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บัญชีเงินทดรองจ่ายแทนลูกความของทนายความ  จัดเป็นบัญชีประเภทใด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ก. สินทรัพย์				ข. หนี้สิน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8800" dirty="0" smtClean="0">
                <a:latin typeface="TH SarabunPSK" pitchFamily="34" charset="-34"/>
                <a:cs typeface="TH SarabunPSK" pitchFamily="34" charset="-34"/>
              </a:rPr>
              <a:t>ค. รายได้				ง. ทุน</a:t>
            </a:r>
            <a:endParaRPr lang="en-US" sz="88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2858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 smtClean="0">
                <a:solidFill>
                  <a:schemeClr val="tx1"/>
                </a:solidFill>
              </a:rPr>
              <a:t>หน่วยที่1</a:t>
            </a:r>
            <a:br>
              <a:rPr lang="th-TH" sz="4000" b="1" dirty="0" smtClean="0">
                <a:solidFill>
                  <a:schemeClr val="tx1"/>
                </a:solidFill>
              </a:rPr>
            </a:br>
            <a:r>
              <a:rPr lang="th-TH" sz="4000" b="1" dirty="0" smtClean="0">
                <a:solidFill>
                  <a:schemeClr val="tx1"/>
                </a:solidFill>
              </a:rPr>
              <a:t>เรื่อง การบัญชีสำหรับสถานศึกษา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7467600" cy="4114816"/>
          </a:xfrm>
        </p:spPr>
        <p:txBody>
          <a:bodyPr/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1.1วัตถุประสงค์ในการจัดทำบัญชีของสถานศึกษาเอกชน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1.2การแยกประเภทบัญชีและผังบัญชีของสถานศึกษา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1.3การบันทึกบัญชีของสถานศึกษา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1.4การบันทึกบัญชีเกี่ยวกับวัสดุและสินทรัพย์ถาวร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1.5การบันทึกบัญชีเกี่ยวกับรายรับ – รายจ่าย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1.6การบันทึกโดยใช้สมุดเงินสดสองช่อง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1.7การบันทึกรายการปิดบัญชีของสถานศึกษาเอกชน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1.8งบการเงินของสถานศึกษาเอกชน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901014" cy="550072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บัญชีเงินรับล่วงหน้าจากลูกความ  เป็นบัญชีประเภทอะไร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 สินทรัพย์			ข. หนี้สิน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ค. ทุน				ง. รายได้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รายได้ของสำนักงานทำและตรวจสอบบัญชี  มาจากกิจกรรมตามข้อใด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 ทำบัญชีและตรวจสอบบัญชี	ข. วางรูปบัญชี  คำนวณภาษีเงินได้ให้ลูกค้า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ค. ติดต่อจดทะเบียนการค้าให้ลูกค้า	ง. ปฏิบัติทุกข้อ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ผู้ประกอบอาชีพอิสระทำบัญชีเพื่อวัตถุประสงค์ตามข้อใด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 ให้ทราบรายได้และค่าใช้จ่ายของกิจการ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ข. ให้ทราบทรัพย์สินและหนี้สินและทุนของกิจการ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ค. ให้ทราบผลการดำเนินงานและฐานะการเงินของกิจการ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ง. ไม่มีข้อผิด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8001056" cy="550072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ข้อใดเป็นประเภทบัญชีค่าใช้จ่ายของสำนักงานทนายความและตรวจสอบบัญชี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ก. บัญชีค่าขนส่งออก  บัญชีค่าขนส่งเข้า	ข. บัญชีค่าพาหนะ  บัญชีค่ารับรอง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ค. บัญชีค่านายหน้า  บัญชีค่าขนส่งออก	ง. บัญชีค่าเสื่อมราคาสัตว์ใช้งาน  บัญชีเงินเดือน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สำนักงานแพทย์แห่งหนึ่งได้จ่ายค่าเบี้ยประกัน  เป็นเงิน  24,000  บาท  สำหรับเวลา  1  ปี  นับแต่วันที่  1  พฤศจิกายน  2551  และได้บันทึกไว้ในบัญชีค่าเบี้ยประกัน  รายการปรับปรุงเมื่อ   31  ธันวาคม  2551  จะต้องโอนบัญชีค่าเบี้ยประกันไปยังบัญชีค่าเบี้ยประกันจ่ายล่วงหน้า ด้วยจำนวนเงินตามข้อใด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ก. 20,000  บาท			ข.   4,000  บาท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ค. 24,000  บาท			ง.  10,000  บาท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ผู้ที่จ้างทนายความว่าความให้และได้ว่าความเสร็จเรียบร้อยแล้ว  แต่ยังไม่ได้จ่ายเงินให้ทนายความ  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     บุคคลผู้นั้นอยู่ในฐานะเป็นอะไรของทนายความ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ก. ลูกค้า			ข. ลูกหนี้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400" dirty="0" smtClean="0">
                <a:latin typeface="TH SarabunPSK" pitchFamily="34" charset="-34"/>
                <a:cs typeface="TH SarabunPSK" pitchFamily="34" charset="-34"/>
              </a:rPr>
              <a:t>ค. เจ้าหนี้			ง. ลูกความ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398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 smtClean="0">
                <a:solidFill>
                  <a:schemeClr val="tx1"/>
                </a:solidFill>
              </a:rPr>
              <a:t>หน่วยที่ 4</a:t>
            </a:r>
            <a:br>
              <a:rPr lang="th-TH" sz="4000" b="1" dirty="0" smtClean="0">
                <a:solidFill>
                  <a:schemeClr val="tx1"/>
                </a:solidFill>
              </a:rPr>
            </a:br>
            <a:r>
              <a:rPr lang="th-TH" sz="4000" b="1" dirty="0" smtClean="0">
                <a:solidFill>
                  <a:schemeClr val="tx1"/>
                </a:solidFill>
              </a:rPr>
              <a:t>เรื่อง </a:t>
            </a:r>
            <a:r>
              <a:rPr lang="th-TH" sz="4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การบัญชีเกษตรกร</a:t>
            </a:r>
            <a:endParaRPr lang="th-TH" sz="40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7758138" cy="4257692"/>
          </a:xfrm>
        </p:spPr>
        <p:txBody>
          <a:bodyPr>
            <a:norm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ลักษณะงานเกี่ยวกับการเกษตร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วัตถุประสงค์ในการทำบัญชีของเกษตรกร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ประโยชน์ที่ได้รับจากการทำบัญชีของเกษตรกร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สมุดบัญชี  ประเภทบัญชีที่ใช้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หลักการบันทึกบัญชีและตัวอย่างการบันทึก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งบการเงินของเกษตรกร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เนื้อหาสาระ</a:t>
            </a:r>
            <a:endParaRPr lang="th-TH" sz="4000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ความหมายของคำว่าเกษตรกร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เกษตรกร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ผู้ที่ทำการเพาะปลูกพืชชนิดต่าง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การทำสวนผัก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ผลไม้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พืชไร่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การทำนา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รวมถึงการเพาะเลี้ยงสัตว์ชนิดต่าง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เพื่อนำออกจำหน่ายเป็นอาหาร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หรือต้องการผลผลิตจากสัตว์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หรือเลี้ยงไว้เพื่อใช้งาน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            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เมื่อต้องการทราบผลการดำเนินงานในงวดบัญชีหนึ่ง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จึงต้องจัดทำบัญชีเพื่อบันทึกรายได้และค่าใช้จ่ายที่เกิดขึ้น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สมุดบัญชีที่ใช้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ได้แก่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สมุดรายวันเงินสด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สมุดรายวันทั่วไป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และสมุดแยกประเภททั่วไป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9397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ประเภทบัญชีของกิจการเกษตรกร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800" dirty="0" smtClean="0">
                <a:latin typeface="TH SarabunPSK" pitchFamily="34" charset="-34"/>
                <a:cs typeface="TH SarabunPSK" pitchFamily="34" charset="-34"/>
              </a:rPr>
            </a:br>
            <a:endParaRPr lang="th-TH" sz="2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571472" y="1285860"/>
            <a:ext cx="7467600" cy="48737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สินทรัพย์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: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	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เงินสด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เงินฝากธนาคาร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สัตว์เลี้ยงเพื่อขายคงเหลือ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สัตว์ใช้งาน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และค่าเสื่อมราคาสะสม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สัตว์ใช้งาน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อุปกรณ์และเครื่องมือเกษตร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ค่าเสื่อมราคาสะสม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อุปกรณ์และเครื่องมือเกษตร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โรงเก็บผลิตผล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และค่าเสื่อมราคาสะสม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โรงเก็บผลิตผล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เรือนเพาะชำ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และค่าเสื่อมราคาสะสม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เรือนเพาะชำ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คอกสัตว์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และค่าเสื่อมราคาสะสม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–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คอกสัตว์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หนี้สิน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: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ได้แก่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เจ้าหนี้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เงินกู้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ค่าใช้จ่ายค้างจ่าย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ส่วนของเจ้าของ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: 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      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ได้แก่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ทุน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เงินถอน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571472" y="857232"/>
            <a:ext cx="7467600" cy="542928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รายได้</a:t>
            </a:r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 :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ขายสัตว์เพื่อขาย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ขายผลิตผลจากพืชไร่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           </a:t>
            </a:r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ขาย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ผลิตผลจากสวน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ผัก    	ขาย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ผลิตผลจากสวนผลไม้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ขายผลิตผลจาก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สัตว์		ขาย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สัตว์เลี้ยงเพื่อ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ขาย</a:t>
            </a:r>
            <a:endParaRPr lang="th-TH" sz="4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ค่า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ใช่จ่าย</a:t>
            </a:r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 :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สัตว์เพื่อ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ขาย		ค่าอาหาร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สัตว์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พันธุ์พืชพันธ์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ไม้		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เวชภัณฑ์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ค่าปุ๋ย			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เชื้อเพลิง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เช่าอุปกรณ์และเครื่องมือ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เกษตรกร	</a:t>
            </a:r>
            <a:endParaRPr lang="en-US" sz="3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ค่าจ้างแรงงาน		</a:t>
            </a:r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ซ่อมแซม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เสื่อม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ราคา		 ค่า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เช่าที่ดิน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                                    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ฯลฯ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072494" cy="585791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หลักเกณฑ์การบันทึกบัญชีรายได้และค่าใช้จ่ายในสมุดรายวันเงินสด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		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บันทึกบัญชีรายได้และค่าใช้จ่ายในสมุดรายวันเงินสด โดยสมุดรายวันเงินสดจะมีช่องต่าง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 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ด้าน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เดบิต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ซึ่งจะบันทึกบัญชีประเภทสินทรัพย์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และค่าใช้จ่ายต่าง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เงินสด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ธนาคาร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ค่าพันธุ์พืชพันธ์ไม้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ค่าอาหารสัตว์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ค่าเวชภัณฑ์และค่าปุ๋ย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ค่าแรงงาน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ค่าเชื้อเพลิงและช่องอื่น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แล้วแต่กิจการจะกำหนดขึ้น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ตามความ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เหมาะสม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ส่วนทาง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ด้านเครดิต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จะมีช่องเงินสดธนาคาร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และบัญชีรายได้ต่าง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ขายผลิตผล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ขายสัตว์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เพื่อขาย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และรายได้อื่น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เช่นเดียวกัน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    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         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เมื่อบันทึกบัญชีรายได้และค่าใช้จ่ายลงในสมุดรายวันเรียบร้อยแล้ว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ในวันสิ้นเดือนจะรวมยอด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และผ่าน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รายการไปยังบัญชีแยกประเภท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ส่วนช่องอื่น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ด้านเดบิต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เครดิต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จะเขียนสรุปไว้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ตอนท้าย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ของสมุดรายวันเงินสดว่ามีบัญชีอะไรบ้าง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เสร็จแล้วผ่านรายการไปยังบัญชีแยกประเภทในสมุด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แยกประเภท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ทั่วไป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งบการเงินของผู้ประกอบอาชีพอิสระ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งบรายได้และ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ค่าใช้จ่าย                 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งบดุล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การเงินควรใช้งวดบัญชีตามฤดูกาลของผลิตผล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เมื่อเก็บเกี่ยวและจำหน่ายผลิตผลได้เรียบร้อยแล้ว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3600" b="1" dirty="0" smtClean="0">
                <a:solidFill>
                  <a:schemeClr val="tx1"/>
                </a:solidFill>
              </a:rPr>
              <a:t>แบบทดสอบหน่วยที่ 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143932" cy="5429288"/>
          </a:xfrm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lvl="0"/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งวดบัญชีของเกษตรเริ่มต้นและสิ้นสุดเมื่อไร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ก. ตาม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ปฏิทิน			ข. ตาม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ปีงบประมาณของหน่วยราชการ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ค. ตาม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ฤดูกาลของผลิตผลเกษตรกรนั้น 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ๆ	ง. ไม่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มีข้อใดถูก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ข้อใดคือการประกอบอาชีพของเกษตรกร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ก. ปลูก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พืช  ทอ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ผ้า			ข. เลี้ยง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สัตว์  จักสาน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ค. เพาะปลูก  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เลี้ยง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สัตว์		ง. ทอ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ผ้า  จัดสาน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ข้อใดเป็นสัตว์ใช้งาน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ก. สุกร  ไก่			ข. กระบือ  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ห่าน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ค. โค  กระบือ			ง. โค  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สุกร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ถ้าเกษตรกรนำไข่ไก่ไปแลกอาหารกระป๋องมาบริโภคเอง  จะบันทึกบัญชีโดยเดบิตและเครดิต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บัญชีตาม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ข้อใด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ก. เด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บิต  เงินถอน  เครดิต  ขายผลิตผลจากสัตว์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ข. เด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บิต  เงินถอน  เครดิต  ขายสัตว์เพื่อขาย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ค. เด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บิต  ค่าพืชพันธุ์ไม้  เครดิต  ขายผลิตผลพืชไร่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ง. เด</a:t>
            </a:r>
            <a:r>
              <a:rPr lang="th-TH" sz="3800" dirty="0" smtClean="0">
                <a:latin typeface="TH SarabunPSK" pitchFamily="34" charset="-34"/>
                <a:cs typeface="TH SarabunPSK" pitchFamily="34" charset="-34"/>
              </a:rPr>
              <a:t>บิต  ซื้อสัตว์เพื่อขาย  เครดิต  ขายผลิตผลจากสัตว์</a:t>
            </a:r>
            <a:endParaRPr lang="en-US" sz="38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072494" cy="607223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อ้อยที่อยู่ในไร่  ข้าวที่อยู่ในนา  ตามหลักการบัญชีเกษตรกร  ถือเป็นอะไร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ก. สินทรัพย์			ข. ทุน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ค.รายได้			ง. ไม่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ถือเป็นอะไรเลย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การบันทึกบัญชีที่แสดงไว้ต่อไปนี้  ข้อใด</a:t>
            </a:r>
            <a:r>
              <a:rPr lang="th-TH" sz="2600" b="1" u="sng" dirty="0" smtClean="0">
                <a:latin typeface="TH SarabunPSK" pitchFamily="34" charset="-34"/>
                <a:cs typeface="TH SarabunPSK" pitchFamily="34" charset="-34"/>
              </a:rPr>
              <a:t>ไม่ถูกต้อง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ก. ซื้อ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พันธุ์ข้าวโพด  เดบิต  ค่าพันธุ์พืชพันธุ์ไม้  เครดิต  เงินสด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ข. ซื้อ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เครื่องสูบน้ำ  เดบิต  เครื่องมือใช้ในการเกษตร  เครดิต  เงินสด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ค. ซื้อ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น้ำมันเติมเครื่องสูบน้ำ  เดบิต  ค่าเชื้อเพลิง  เครดิต  เงินสด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ง. ซื้อ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โค  กระบือ  เดบิต  ซื้อสัตว์เพื่อขาย  เครดิต  เงินสด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รายได้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ของเกษตรกรจากการทำนา  จะเกิดขึ้นเมื่อใด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ก. เมื่อ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หว่าน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ข้าว			ข. เมื่อ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ดำนา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ค. เมื่อ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เกี่ยว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ข้าว			ง. เมื่อ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ขายข้าว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858180" cy="571504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lvl="0"/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การบันทึกบัญชีที่แสดงไว้ต่อไปนี้  ข้อใดไม่ถูกต้อง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ก. นำ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ไข่ไก่แลกอาหารกระป๋อง  เดบิต  เงินถอน  เครดิต  ขายผลิตผลจากสัตว์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ข. นำ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ส้มไปแลกพันธุ์ข้าวโพด  เดบิต  ค่าพันธุ์พืชพันธุ์ไม้  เครดิต  ขายผลิตผลจากพืชไร่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ค. นำ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ข้าวไปแลกเครื่องสูบน้ำ  เดบิต  เครื่องมือเครื่องใช้ในการเกษตร  เครดิต  ขายผลิตผลพืชไร่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ง. นำ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เป็ดไปแลกผ้าห่มนอน  เดบิต  เงินถอน  เครดิต  ขายผลิตผลจากสัตว์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เมื่อวันที่  31  ธันวาคม  2551  มีอุปกรณ์และเครื่องมือเกษตร  60,000  บาท  ในระหว่างปี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ได้ซื้อ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มาอีก  15,000  บาท  เมื่อวันที่  1  ตุลาคม  2551  ปกติคิดค่าเสื่อมราคาในอัตรา  10%</a:t>
            </a:r>
            <a:r>
              <a:rPr lang="en-US" sz="44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ต่อปี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  ใน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การคำนวณ ค่าเสื่อมราคาอุปกรณ์และเครื่องมือเกษตร  ณ  วันที่  31  ธันวาคม  2551  จะ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เป็นจำนวน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ตามข้อใด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ก. 4,000  บาท			ข. 4,875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บาท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ค. 6,000  บาท			ง. 4,500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บาท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สัตว์ใช้งาน  ราคาตามบัญชี  5,000  บาท  ค่าเสื่อมราคาสะสม  2,000  บาท  ขายไปได้เงิน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 3,000  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บาท  ในการจำหน่ายสัตว์ใช้งานครั้งนี้  จะเกิดผลกำไรหรือขาดทุนจากการจำหน่าย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สินทรัพย์เป็น</a:t>
            </a:r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จำนวนเงินเท่าใด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ก.  ขาดทุนจากการจำหน่ายสินทรัพย์  2,000   บาท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ข.  กำไรจากการจำหน่ายสินทรัพย์  2,000  บาท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ค.  ไม่เกิดผลกำไรหรือขาดทุน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4400" dirty="0" smtClean="0">
                <a:latin typeface="TH SarabunPSK" pitchFamily="34" charset="-34"/>
                <a:cs typeface="TH SarabunPSK" pitchFamily="34" charset="-34"/>
              </a:rPr>
              <a:t>ง.  กำไรจากการจำหน่ายสินทรัพย์  3,000  บาท</a:t>
            </a:r>
            <a:endParaRPr lang="en-US" sz="4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467600" cy="1000132"/>
          </a:xfrm>
        </p:spPr>
        <p:txBody>
          <a:bodyPr>
            <a:normAutofit fontScale="90000"/>
          </a:bodyPr>
          <a:lstStyle/>
          <a:p>
            <a:r>
              <a:rPr lang="th-TH" sz="4000" b="1" dirty="0" smtClean="0">
                <a:solidFill>
                  <a:schemeClr val="tx1"/>
                </a:solidFill>
              </a:rPr>
              <a:t>เนื้อหาสาระ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ความหมายของสถานศึกษา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สถานศึกษา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หมายถึง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( Institution)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สถาบันที่ให้ความรู้ทางด้านวิชาการ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ได้แก่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โรงเรียน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วิทยาลัยและมหาวิทยาลัย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เพื่อให้บุคคลทั่วไปได้มีความรู้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ความสามารถในการนำไปประกอบอาชีพ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และนำไปใช้ในชีวิตประจำวัน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เพื่อให้เป็นบุคคลที่มีคุณค่าต่อครอบครัวและประเทศชาติ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นอกจากจะให้บริการทางด้านการศึกษาแล้วยังมุ่งหวังที่จะให้มีรายได้คุ้มกับค่าใช้จ่ายที่จ่ายไป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จึงมีการคำนวณกำไรสุทธิ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lvl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ความแตกต่างระหว่างสถานศึกษาของรัฐบาลและสถานศึกษา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สถานศึกษาของรัฐบาลการให้บริการทางด้านหลักการต่าง ๆ มิได้มีวัตถุประสงค์เพื่อหากำไร รายได้ส่วนใหญ่ในการบริหารสถานศึกษา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ได้จากเงินที่รัฐบาลจัดสรรมาให้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การบันทึกบัญชีเป็นการบันทึกสินทรัพย์ต่าง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โดยไม่มีการบันทึกค่าเสื่อมราคาของสินทรัพย์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1000132"/>
          </a:xfrm>
        </p:spPr>
        <p:txBody>
          <a:bodyPr>
            <a:normAutofit fontScale="90000"/>
          </a:bodyPr>
          <a:lstStyle/>
          <a:p>
            <a:pPr lvl="0"/>
            <a:r>
              <a:rPr lang="th-TH" sz="4000" b="1" dirty="0" smtClean="0"/>
              <a:t/>
            </a:r>
            <a:br>
              <a:rPr lang="th-TH" sz="4000" b="1" dirty="0" smtClean="0"/>
            </a:br>
            <a:r>
              <a:rPr lang="th-TH" sz="4000" b="1" dirty="0" smtClean="0"/>
              <a:t/>
            </a:r>
            <a:br>
              <a:rPr lang="th-TH" sz="4000" b="1" dirty="0" smtClean="0"/>
            </a:br>
            <a:r>
              <a:rPr lang="th-TH" sz="4000" b="1" dirty="0" smtClean="0"/>
              <a:t/>
            </a:r>
            <a:br>
              <a:rPr lang="th-TH" sz="4000" b="1" dirty="0" smtClean="0"/>
            </a:br>
            <a:r>
              <a:rPr lang="th-TH" sz="4000" b="1" dirty="0" smtClean="0"/>
              <a:t/>
            </a:r>
            <a:br>
              <a:rPr lang="th-TH" sz="4000" b="1" dirty="0" smtClean="0"/>
            </a:br>
            <a:r>
              <a:rPr lang="th-TH" sz="4000" b="1" dirty="0" smtClean="0"/>
              <a:t/>
            </a:r>
            <a:br>
              <a:rPr lang="th-TH" sz="4000" b="1" dirty="0" smtClean="0"/>
            </a:br>
            <a:r>
              <a:rPr lang="th-TH" sz="4000" b="1" dirty="0" smtClean="0">
                <a:solidFill>
                  <a:schemeClr val="tx1"/>
                </a:solidFill>
              </a:rPr>
              <a:t>จุดมุ่งหมายของการทำบัญชีสถานศึกษาเอกชน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829576" cy="5330968"/>
          </a:xfrm>
        </p:spPr>
        <p:txBody>
          <a:bodyPr>
            <a:norm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บันทึกรายการสินทรัพย์ต่าง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บันทึกลูกหนี้ของสถานศึกษา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บันทึกหนี้สินของสถานศึกษา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เพื่อจัดระบบการจัดซื้อวัสดุต่าง 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ของสถานศึกษาให้รัดกุมและมีประสิทธิภาพ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บันทึกรายได้ต่าง 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บันทึกค่าใช้จ่ายต่าง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ๆ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ทราบผลการดำเนินงานและธุรกิจการเงินของสถานศึกษา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ณ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วันสิ้นงวดบัญชี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วางแผนการใช้จ่ายเงินในงวดต่อไป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อันจะก่อให้เกิดประโยชน์แก่สถานศึกษา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มากที่สุด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ประเภทบัญชีของสถานศึกษาเอกชน</a:t>
            </a:r>
            <a:r>
              <a:rPr lang="en-US" sz="3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th-TH" sz="3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571472" y="1142984"/>
            <a:ext cx="7467600" cy="5500726"/>
          </a:xfrm>
        </p:spPr>
        <p:txBody>
          <a:bodyPr>
            <a:normAutofit fontScale="92500" lnSpcReduction="20000"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 สินทรัพย์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เงินสด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ลูกหนี้ค่าเล่าเรียน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ฯลฯ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2. หนี้สิน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เงินประกันของเสียหาย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3.ทุนหรือส่วนของเจ้าของ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รายได้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รายได้ค่าเล่าเรียน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ค่าลงทะเบียน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ค่าหน่วย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กิต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ฯลฯ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5.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ค่าใช้จ่าย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ค่าใช้จ่ายแผนกบริหาร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ค่าใช้จ่ายแผนกการสอน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ค่าใช้จ่าย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             แผนกกีฬา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ดอกเบี้ยจ่าย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ฯลฯ</a:t>
            </a:r>
          </a:p>
          <a:p>
            <a:pPr>
              <a:buNone/>
            </a:pPr>
            <a:r>
              <a:rPr lang="th-TH" sz="3800" b="1" dirty="0" smtClean="0">
                <a:latin typeface="TH SarabunPSK" pitchFamily="34" charset="-34"/>
                <a:cs typeface="TH SarabunPSK" pitchFamily="34" charset="-34"/>
              </a:rPr>
              <a:t>การบันทึกบัญชีของสถานศึกษาเอกชน</a:t>
            </a:r>
            <a:endParaRPr lang="en-US" sz="38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1. การบันทึกบัญชีเกี่ยวกับรายได้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2. การบันทึกบัญชีเกี่ยวกับวัสดุ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3. การบันทึกบัญชีเกี่ยวกับสินทรัพย์ถาวร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4.การบันทึกบัญชีเกี่ยวกับการรับเงิน และจ่ายเงิน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งบการเงิน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ของสถานศึกษาเอกชน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en-US" sz="2600" b="1" dirty="0" smtClean="0">
                <a:latin typeface="TH SarabunPSK" pitchFamily="34" charset="-34"/>
                <a:cs typeface="TH SarabunPSK" pitchFamily="34" charset="-34"/>
              </a:rPr>
              <a:t>  2  </a:t>
            </a:r>
            <a:r>
              <a:rPr lang="th-TH" sz="2600" b="1" dirty="0" smtClean="0">
                <a:latin typeface="TH SarabunPSK" pitchFamily="34" charset="-34"/>
                <a:cs typeface="TH SarabunPSK" pitchFamily="34" charset="-34"/>
              </a:rPr>
              <a:t>งบ  คือ</a:t>
            </a:r>
            <a:endParaRPr lang="en-US" sz="2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1. งบรายได้และค่าใช้จ่าย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2. งบดุล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253286" cy="939784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 smtClean="0"/>
              <a:t>แบบทดสอบ หน่วยที่ 1</a:t>
            </a:r>
            <a:endParaRPr lang="th-TH" sz="40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829576" cy="485778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งวดบัญชีของสถานศึกษาเริ่มต้นและสิ้นสุดเมื่อใด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ก. 1  มกราคม  ถึง  31  ธันวาคม          	ข. 1  พฤษภาคม  ถึง  30  เมษายน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ค. 1  เมษายน  ถึง  31  มีนาคม 		ง.  1  ตุลาคม  ถึง  30  กันยายน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แผนกที่เบิกวัสดุสิ้นเปลืองไปใช้และได้บันทึกบัญชีไว้ด้านเดบิตของบัญชีวัสดุสำนักงานใช้ไปได้แก่แผนกใด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ก. แผนกการสอน			ข. แผนกกีฬา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ค. แผนกบริหาร			ง. แผนกพยาบาล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งบการเงินของสถานศึกษา  ตรงกับข้อใด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ก. งบทดลอง  งบกำไรขาดทุน		ข. งบทดลองหลังรายการปิดบัญชี  งบดุล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ค. งบรายได้และค่าใช้จ่าย  งบดุล		ง. งบทดลอง  งบดุล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ส่วนลดที่ทางสถานศึกษาลดให้แก่นักเรียน  จะต้องบันทึกไว้ในบัญชีอะไร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ก. ส่วนลดรับ			ข. ส่วนลดจ่าย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ค. ส่วนลดการค้า			ง. ส่วนลดการศึกษา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758138" cy="590247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lvl="0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อาคารเรียนของสถานศึกษาแห่งหนึ่ง  ราคาตามบัญชีเมื่อ  31  ธันวาคม  2551  จำนวน   3,600,000  บาท  และในวันที่  1  กรกฎาคม  2551  ได้สร้างเพิ่มอีก  1  หลัง  มูลค่า  1,200,000  บาท  ปกติอาคารเรียนคิดค่าเสื่อมราคาในอัตรา  10%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ต่อปี   ในการคำนวณค่าเสื่อมราคาอาคารเรียน  ณ  วันที่  31  ธันวาคม  2551  จะเป็นจำนวนตามข้อใด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ก. 360,000  บาท			ข. 300,000  บาท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ค. 240,000  บาท			ง. 120,000  บาท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สถานศึกษาออกบิลเก็บเงินจากนักเรียนทุกคน ๆ  ละ  8,000  บาท  แต่มีนักเรียนบางคนจ่ายให้สถานศึกษาคนละ  10,000  บาท  เงินที่ได้รับเกินบิลนี้  ทางสถานศึกษาจะบันทึกไว้ในบัญชีอะไร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 รายได้เบ็ดเตล็ด			ข. รายได้เงินบริจาค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ค. เงินอุดหนุนรับล่วงหน้า		ง. เงินประกันของเสียหาย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ถ้าในวันที่  1  เมษายน  2551  สถานศึกษามีบัญชีเงินกู้อยู่  300,000  บาท  และในวันที่  31  มกราคม  2552  ได้กู้มาอีกจำนวน  600,000  บาท  อัตราดอกเบี้ยเงินกู้  15%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ต่อปี   กำหนดจ่ายดอกเบี้ยปีละ  1  ครั้ง  ในวันที่  31  มกราคม  ถ้าสถานศึกษาปิดบัญชีในวันที่  31  มีนาคม  2552  สถานศึกษาจะต้องปรับปรุงดอกเบี้ยค้างจ่ายเป็นจำนวนเท่าใด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 15,000  บาท			ข. 7,500  บาท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ค. 22,500  บาท			ง. ไม่มีคำตอบใดถูก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972452" cy="5902472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สถานศึกษาซื้อวัสดุสิ้นเปลืองเป็นเงิน  50,000  บาท  เมื่อ  17  มีนาคม  2551  จ่ายเงินชำระทันที  10,000  บาท  ส่วนที่เหลือผู้ขายระบุเงื่อนไข  2/10,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n/30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ถ้าชำระหนี้ค่าวัสดุสิ้นเปลืองส่วนที่เหลือในวันที่  27  มีนาคม  จะได้ส่วนลดเท่าใด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 1,000  บาท			ข.  800  บาท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ค. 1,200  บาท			ง.  1,100  บาท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เงินประกันของเสียหายที่ทางสถานศึกษารับจากนักเรียน  และจะคืนให้เมื่อจบการศึกษา  ถ้านักเรียนไม่ทำของเสียหายเลย  บัญชีเงินประกันของเสียหาย  จะเป็นบัญชีประเภทใดของสถานศึกษา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marL="822960" lvl="1" indent="-457200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 สินทรัพย์			ข. หนี้สิน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marL="822960" lvl="1" indent="-457200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 รายได้			ง. ค่าใช้จ่าย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ในการทำบัญชีสถานศึกษา  บัญชีวัสดุสิ้นเปลือง  หมายรวมถึงวัสดุประเภทใด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ก.วัสดุสำนักงาน 			ข. วัสดุใช้ในการสอน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ค. วัสดุใช้ทำความสะอาด		ง. วัสดุที่ใช้ของทุกแผนกในสถานศึกษา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 smtClean="0">
                <a:solidFill>
                  <a:schemeClr val="tx1"/>
                </a:solidFill>
              </a:rPr>
              <a:t>หน่วยที่ 2</a:t>
            </a:r>
            <a:br>
              <a:rPr lang="th-TH" sz="4000" b="1" dirty="0" smtClean="0">
                <a:solidFill>
                  <a:schemeClr val="tx1"/>
                </a:solidFill>
              </a:rPr>
            </a:br>
            <a:r>
              <a:rPr lang="th-TH" sz="4000" b="1" dirty="0" smtClean="0">
                <a:solidFill>
                  <a:schemeClr val="tx1"/>
                </a:solidFill>
              </a:rPr>
              <a:t>เรื่อง การบัญชีสโมสรและสมาคม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ความหมายของสโมสรและสมาคม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รายละเอียดการทำบัญชีสโมสรและสมาคม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ทะเบียนค่าบำรุงสมาชิก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งบประมาณรายรับ – รายจ่าย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ประเภทบัญชีต่าง ๆ ของกิจการสโมสรและสมาคม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งบการเงินของสโมสรและสมาคม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413</TotalTime>
  <Words>1473</Words>
  <Application>Microsoft Office PowerPoint</Application>
  <PresentationFormat>นำเสนอทางหน้าจอ (4:3)</PresentationFormat>
  <Paragraphs>291</Paragraphs>
  <Slides>29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29</vt:i4>
      </vt:variant>
    </vt:vector>
  </HeadingPairs>
  <TitlesOfParts>
    <vt:vector size="30" baseType="lpstr">
      <vt:lpstr>เฉลียง</vt:lpstr>
      <vt:lpstr>โดย  อ.พัชราภรณ์  จิ่มอาษา</vt:lpstr>
      <vt:lpstr>หน่วยที่1 เรื่อง การบัญชีสำหรับสถานศึกษา</vt:lpstr>
      <vt:lpstr>เนื้อหาสาระ </vt:lpstr>
      <vt:lpstr>     จุดมุ่งหมายของการทำบัญชีสถานศึกษาเอกชน </vt:lpstr>
      <vt:lpstr>ประเภทบัญชีของสถานศึกษาเอกชน </vt:lpstr>
      <vt:lpstr>แบบทดสอบ หน่วยที่ 1</vt:lpstr>
      <vt:lpstr>ภาพนิ่ง 7</vt:lpstr>
      <vt:lpstr>ภาพนิ่ง 8</vt:lpstr>
      <vt:lpstr>หน่วยที่ 2 เรื่อง การบัญชีสโมสรและสมาคม</vt:lpstr>
      <vt:lpstr>เนื้อหาสาระ</vt:lpstr>
      <vt:lpstr>ความหมายของรายรับรายได้  รายจ่ายและค่าใช้จ่าย     รายรับ     หมายถึง     การรับเงินทุกประเภทไม่ว่าจะเป็นเงินสด  หรือเงินฝากธนาคาร      รายได้     หมายถึง     รายได้ที่เกิดขึ้นในงวดบัญชีนี้  โดยไม่คำนึงว่าจะได้รับหรือยัง                                    เช่น  รายได้ค่าบำรุงสมาชิก     รายจ่าย    หมายถึง     การจ่ายเงินทุกประเภทไม่ว่าจะเป็นการจ่ายเงินสด หรือ                                   เงินฝากธนาคาร    ค่าใช้จ่าย  หมายถึง     ค่าใช้จ่ายที่เกิดขึ้นในงวดบัญชีนี้  โดยไม่คำนึงว่าจะจ่ายเงินไป                    หรือยัง  เช่น  ค่าจัดงาน   ค่าพิมพ์วารสาร  เป็นต้น</vt:lpstr>
      <vt:lpstr>แบบทดสอบหน่วยที่ 2</vt:lpstr>
      <vt:lpstr>ภาพนิ่ง 13</vt:lpstr>
      <vt:lpstr>ภาพนิ่ง 14</vt:lpstr>
      <vt:lpstr>หน่วยที่ 3 เรื่อง การบัญชีเกี่ยวกับผู้ประกอบอาชีพอิสระ</vt:lpstr>
      <vt:lpstr>        เนื้อหาสาระ </vt:lpstr>
      <vt:lpstr>ภาพนิ่ง 17</vt:lpstr>
      <vt:lpstr>ภาพนิ่ง 18</vt:lpstr>
      <vt:lpstr>แบบทดสอบหน่วยที่ 3</vt:lpstr>
      <vt:lpstr>ภาพนิ่ง 20</vt:lpstr>
      <vt:lpstr>ภาพนิ่ง 21</vt:lpstr>
      <vt:lpstr>หน่วยที่ 4 เรื่อง การบัญชีเกษตรกร</vt:lpstr>
      <vt:lpstr>เนื้อหาสาระ</vt:lpstr>
      <vt:lpstr>ประเภทบัญชีของกิจการเกษตรกร </vt:lpstr>
      <vt:lpstr>ภาพนิ่ง 25</vt:lpstr>
      <vt:lpstr>ภาพนิ่ง 26</vt:lpstr>
      <vt:lpstr>แบบทดสอบหน่วยที่ 4</vt:lpstr>
      <vt:lpstr>ภาพนิ่ง 28</vt:lpstr>
      <vt:lpstr>ภาพนิ่ง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โดย  อ.พัชราภรณ์  จิ่มอาษา</dc:title>
  <dc:creator>TATOOK</dc:creator>
  <cp:lastModifiedBy>TATOOK</cp:lastModifiedBy>
  <cp:revision>47</cp:revision>
  <dcterms:created xsi:type="dcterms:W3CDTF">2020-03-30T08:52:47Z</dcterms:created>
  <dcterms:modified xsi:type="dcterms:W3CDTF">2020-03-31T01:47:00Z</dcterms:modified>
</cp:coreProperties>
</file>